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74" r:id="rId3"/>
    <p:sldId id="318" r:id="rId4"/>
    <p:sldId id="317" r:id="rId5"/>
    <p:sldId id="372" r:id="rId6"/>
    <p:sldId id="373" r:id="rId7"/>
    <p:sldId id="324" r:id="rId8"/>
    <p:sldId id="367" r:id="rId9"/>
    <p:sldId id="370" r:id="rId10"/>
    <p:sldId id="371" r:id="rId11"/>
    <p:sldId id="261" r:id="rId12"/>
    <p:sldId id="26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7"/>
    <p:restoredTop sz="94650"/>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346D-7C73-3845-AFA5-04296FB8191F}" type="datetimeFigureOut">
              <a:rPr lang="nl-NL" smtClean="0"/>
              <a:t>21-10-2021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E04EA-3E3A-C94F-A54E-C3FDEE108A58}" type="slidenum">
              <a:rPr lang="nl-NL" smtClean="0"/>
              <a:t>‹nr.›</a:t>
            </a:fld>
            <a:endParaRPr lang="nl-NL"/>
          </a:p>
        </p:txBody>
      </p:sp>
    </p:spTree>
    <p:extLst>
      <p:ext uri="{BB962C8B-B14F-4D97-AF65-F5344CB8AC3E}">
        <p14:creationId xmlns:p14="http://schemas.microsoft.com/office/powerpoint/2010/main" val="401476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CD06BF-5B45-F242-9D0B-6FB20B5EDD5C}" type="slidenum">
              <a:rPr lang="nl-NL" smtClean="0"/>
              <a:t>9</a:t>
            </a:fld>
            <a:endParaRPr lang="nl-NL"/>
          </a:p>
        </p:txBody>
      </p:sp>
    </p:spTree>
    <p:extLst>
      <p:ext uri="{BB962C8B-B14F-4D97-AF65-F5344CB8AC3E}">
        <p14:creationId xmlns:p14="http://schemas.microsoft.com/office/powerpoint/2010/main" val="26315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5DC5F-93F0-834E-8002-0E22F41677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EA07157-5CAC-824A-A096-7440CDE45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977AFB4-CBD6-7D42-98B3-2E9BC25FA5D5}"/>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54E78DA1-D848-564D-B188-07C7F33200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AF3599-5791-7A4C-8F86-7D43F54A6BA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5079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8F4FC-E967-CB4C-BEA8-C2DEFE10E1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DE5338-8D72-CB4A-8BC6-1924A619ECC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1910F6-0B31-314F-81E9-296D4040FA55}"/>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BC0927BF-1D38-BA43-84BF-FF2157CF39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6AD2E4-9124-674D-882A-06597E68EA4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97978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0A34E9-82F8-F74B-A2C2-52ABA6F3B3C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D27E6B4-3D7E-6A4C-9926-2253CCEFDF7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DCF28D-E547-1144-B64E-A4C0613066F5}"/>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5BA4DD0B-CA54-D94F-9709-BA019DFF03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F63FAB-A982-2344-A481-9BF1D58CC54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37206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1D086-8BE0-F64E-B545-90D34F362AC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DB0739-2CCE-1842-840F-B38A68F3FEB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4B1115-543C-4945-BFF6-1EC57B8F67DE}"/>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5A761C7D-226F-564D-87C3-72B11DBAA8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F95F7-9D21-6B4D-A499-A04B900FE102}"/>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52596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334A2-B016-6F45-ACAC-8388B5FA36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8C3C9FF-CC46-FD44-ADD9-19B54F43C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3898DE3-9CE1-A64A-8082-F8AF7B140E9B}"/>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36FC391E-6D88-3C4A-9CA1-7B2DA23973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5A0C2-10FB-BE43-B130-D4D030264B0E}"/>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6553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ED76D-852E-204F-9682-333456E66D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098012-6259-2440-B61E-6CCA6F83B41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91E292-90E8-1046-92E5-16076E1028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870FFA-BE5C-B244-971E-A3ED69AE25A3}"/>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6" name="Tijdelijke aanduiding voor voettekst 5">
            <a:extLst>
              <a:ext uri="{FF2B5EF4-FFF2-40B4-BE49-F238E27FC236}">
                <a16:creationId xmlns:a16="http://schemas.microsoft.com/office/drawing/2014/main" id="{6162079F-6A79-764A-A226-9F0BFA5668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B4ACF0-D042-D746-AD3E-2571D1F971D8}"/>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66050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27034-AC1F-9A43-A84F-12A9EEB268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FA10DC-4CC6-5C48-9F54-4AA2F4D86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86919C-00C3-1842-814D-727B2672C3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24B5EE-FDAC-9F47-80AF-1728718E4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40317AF-0A4A-6F4A-8B71-9FDAD68F84E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77A865A-3923-D943-A5FC-6AED4C2310E5}"/>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8" name="Tijdelijke aanduiding voor voettekst 7">
            <a:extLst>
              <a:ext uri="{FF2B5EF4-FFF2-40B4-BE49-F238E27FC236}">
                <a16:creationId xmlns:a16="http://schemas.microsoft.com/office/drawing/2014/main" id="{5DAD5B2A-5AE6-6849-B89A-E4F42D1389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CA9694-2EA6-464A-8CB4-1E73906DDC11}"/>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84155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66C56-3F04-6747-8480-EF2F5437B6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B445AB-BF97-6843-A704-769D856830ED}"/>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4" name="Tijdelijke aanduiding voor voettekst 3">
            <a:extLst>
              <a:ext uri="{FF2B5EF4-FFF2-40B4-BE49-F238E27FC236}">
                <a16:creationId xmlns:a16="http://schemas.microsoft.com/office/drawing/2014/main" id="{1713903A-743C-BC48-AA55-E586586C65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E4F0D0-D243-8944-9AA9-9BB03E73FB6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96466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7686A6-AF70-0845-B01C-F48B514FB429}"/>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D1CED5B-146F-784B-9258-6B5B8EFCCB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7EEEBE-F397-7D44-BA38-86F690A3CDC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4395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66996-9130-FB4F-B82C-C16E31D038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D2EAF20-7251-144D-B88F-BAAF343CE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1A9DBC-4804-C04A-B1F7-C1690FF6B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DDB280-67A7-1244-94EC-AFEACD3E48C9}"/>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6" name="Tijdelijke aanduiding voor voettekst 5">
            <a:extLst>
              <a:ext uri="{FF2B5EF4-FFF2-40B4-BE49-F238E27FC236}">
                <a16:creationId xmlns:a16="http://schemas.microsoft.com/office/drawing/2014/main" id="{BF929012-7AFA-1D46-BEB1-4921B5E89C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897CC2-986E-F848-BD71-F5DABF3F45EA}"/>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89742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68701-EE62-D145-9C9C-48F43C889A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E48F01-0170-2641-B6BD-7C1358BC6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D6DFA9-6439-EE49-805D-5513B5D8A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7F3FF6-7A7E-B942-9DAA-7B58B6734B4B}"/>
              </a:ext>
            </a:extLst>
          </p:cNvPr>
          <p:cNvSpPr>
            <a:spLocks noGrp="1"/>
          </p:cNvSpPr>
          <p:nvPr>
            <p:ph type="dt" sz="half" idx="10"/>
          </p:nvPr>
        </p:nvSpPr>
        <p:spPr/>
        <p:txBody>
          <a:bodyPr/>
          <a:lstStyle/>
          <a:p>
            <a:fld id="{9A5FBDE9-AF25-014C-B2FC-CCB9C83B0A6B}" type="datetimeFigureOut">
              <a:rPr lang="nl-NL" smtClean="0"/>
              <a:t>21-10-2021</a:t>
            </a:fld>
            <a:endParaRPr lang="nl-NL"/>
          </a:p>
        </p:txBody>
      </p:sp>
      <p:sp>
        <p:nvSpPr>
          <p:cNvPr id="6" name="Tijdelijke aanduiding voor voettekst 5">
            <a:extLst>
              <a:ext uri="{FF2B5EF4-FFF2-40B4-BE49-F238E27FC236}">
                <a16:creationId xmlns:a16="http://schemas.microsoft.com/office/drawing/2014/main" id="{DB7B3A14-7ACB-1141-86AE-35FD1ED4E5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55E39B-2C70-ED4C-B7C7-3ADD7CF86DF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50170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77B9AB-5A27-D443-A385-1BF10E0C7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7D6ECF-6B60-0449-9908-908FC019C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DD8864-4C08-3747-B343-DA2F6D882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BDE9-AF25-014C-B2FC-CCB9C83B0A6B}"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4417864D-A537-8A48-A5B9-080E4CAA5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51F5B54-A321-2040-87A0-085CD66F3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FEA10-5CB1-D14D-84D1-D33774309086}" type="slidenum">
              <a:rPr lang="nl-NL" smtClean="0"/>
              <a:t>‹nr.›</a:t>
            </a:fld>
            <a:endParaRPr lang="nl-NL"/>
          </a:p>
        </p:txBody>
      </p:sp>
    </p:spTree>
    <p:extLst>
      <p:ext uri="{BB962C8B-B14F-4D97-AF65-F5344CB8AC3E}">
        <p14:creationId xmlns:p14="http://schemas.microsoft.com/office/powerpoint/2010/main" val="12108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olksgezondheidenzorg.info/onderwerp/psychische-gezondheid/cijfers-context/trends#definitie--node-psychische-gezondheid" TargetMode="External"/><Relationship Id="rId2" Type="http://schemas.openxmlformats.org/officeDocument/2006/relationships/hyperlink" Target="https://www.rivm.nl/meldingsplicht-infectieziekten/wet-publieke-gezondhei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kenniscentrumsport.nl/ons-aanbod/instrumenten/beleidswijzer-sport-en-bewegen/" TargetMode="External"/><Relationship Id="rId3" Type="http://schemas.openxmlformats.org/officeDocument/2006/relationships/hyperlink" Target="https://www.arboportaal.nl/onderwerpen/arbowetgeving/wat-staat-er-in-de-arbowet" TargetMode="External"/><Relationship Id="rId7" Type="http://schemas.openxmlformats.org/officeDocument/2006/relationships/hyperlink" Target="https://www.loketgezondleven.nl/gezonde-gemeente/leefstijlthemas/sport-en-bewegen" TargetMode="External"/><Relationship Id="rId2" Type="http://schemas.openxmlformats.org/officeDocument/2006/relationships/hyperlink" Target="https://www.loketgezondleven.nl/zorgstelsel/gecombineerde-leefstijlinterventie" TargetMode="External"/><Relationship Id="rId1" Type="http://schemas.openxmlformats.org/officeDocument/2006/relationships/slideLayout" Target="../slideLayouts/slideLayout7.xml"/><Relationship Id="rId6" Type="http://schemas.openxmlformats.org/officeDocument/2006/relationships/hyperlink" Target="https://www.loketgezondleven.nl/integraal-werken/gezonde-wijkaanpak" TargetMode="External"/><Relationship Id="rId5" Type="http://schemas.openxmlformats.org/officeDocument/2006/relationships/hyperlink" Target="https://www.eenzaam.nl/over-eenzaamheid/wat-is-eenzaamheid" TargetMode="External"/><Relationship Id="rId4" Type="http://schemas.openxmlformats.org/officeDocument/2006/relationships/hyperlink" Target="https://www.arboportaal.nl/onderwerpen/ergonom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oketgezondleven.nl/integraal-werken/wettelijk-en-beleidskader-publieke-gezondheid/landelijke-nota-gezondheidsbeleid-lokaal-beleid"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kennisbanksportenbewegen.nl/?file=459&amp;m=1422882795&amp;action=file.downlo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oketgezondleven.nl/integraal-werken/gezonde-wijkaanpak/infographic-gezonde-wijkaanpa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1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31C63"/>
            </a:solidFill>
          </a:ln>
        </p:spPr>
        <p:style>
          <a:lnRef idx="1">
            <a:schemeClr val="accent1"/>
          </a:lnRef>
          <a:fillRef idx="0">
            <a:schemeClr val="accent1"/>
          </a:fillRef>
          <a:effectRef idx="0">
            <a:schemeClr val="accent1"/>
          </a:effectRef>
          <a:fontRef idx="minor">
            <a:schemeClr val="tx1"/>
          </a:fontRef>
        </p:style>
      </p:cxnSp>
      <p:sp>
        <p:nvSpPr>
          <p:cNvPr id="6" name="Titel 5">
            <a:extLst>
              <a:ext uri="{FF2B5EF4-FFF2-40B4-BE49-F238E27FC236}">
                <a16:creationId xmlns:a16="http://schemas.microsoft.com/office/drawing/2014/main" id="{BE653DBE-4A44-C145-ACB0-4750AE987983}"/>
              </a:ext>
            </a:extLst>
          </p:cNvPr>
          <p:cNvSpPr>
            <a:spLocks noGrp="1"/>
          </p:cNvSpPr>
          <p:nvPr>
            <p:ph type="ctrTitle"/>
          </p:nvPr>
        </p:nvSpPr>
        <p:spPr>
          <a:xfrm>
            <a:off x="1109980" y="4277356"/>
            <a:ext cx="9966960" cy="1560320"/>
          </a:xfrm>
        </p:spPr>
        <p:txBody>
          <a:bodyPr>
            <a:normAutofit/>
          </a:bodyPr>
          <a:lstStyle/>
          <a:p>
            <a:br>
              <a:rPr lang="nl-NL" sz="4900">
                <a:solidFill>
                  <a:srgbClr val="531C63"/>
                </a:solidFill>
              </a:rPr>
            </a:br>
            <a:r>
              <a:rPr lang="nl-NL" sz="4900">
                <a:solidFill>
                  <a:srgbClr val="531C63"/>
                </a:solidFill>
              </a:rPr>
              <a:t>Integraal gezondheidsbeleid</a:t>
            </a:r>
          </a:p>
        </p:txBody>
      </p:sp>
      <p:sp>
        <p:nvSpPr>
          <p:cNvPr id="3" name="Ondertitel 2">
            <a:extLst>
              <a:ext uri="{FF2B5EF4-FFF2-40B4-BE49-F238E27FC236}">
                <a16:creationId xmlns:a16="http://schemas.microsoft.com/office/drawing/2014/main" id="{2B70D30B-8A86-574F-BED3-9F0A951B62B9}"/>
              </a:ext>
            </a:extLst>
          </p:cNvPr>
          <p:cNvSpPr>
            <a:spLocks noGrp="1"/>
          </p:cNvSpPr>
          <p:nvPr>
            <p:ph type="subTitle" idx="1"/>
          </p:nvPr>
        </p:nvSpPr>
        <p:spPr>
          <a:xfrm>
            <a:off x="1709530" y="5799489"/>
            <a:ext cx="8767860" cy="440822"/>
          </a:xfrm>
        </p:spPr>
        <p:txBody>
          <a:bodyPr>
            <a:normAutofit/>
          </a:bodyPr>
          <a:lstStyle/>
          <a:p>
            <a:r>
              <a:rPr lang="nl-NL" sz="2000" dirty="0">
                <a:solidFill>
                  <a:srgbClr val="531C63"/>
                </a:solidFill>
              </a:rPr>
              <a:t>Leerjaar3, periode 1, week 8</a:t>
            </a:r>
          </a:p>
        </p:txBody>
      </p:sp>
      <p:pic>
        <p:nvPicPr>
          <p:cNvPr id="9" name="Afbeelding 8">
            <a:extLst>
              <a:ext uri="{FF2B5EF4-FFF2-40B4-BE49-F238E27FC236}">
                <a16:creationId xmlns:a16="http://schemas.microsoft.com/office/drawing/2014/main" id="{965B21BF-2617-334B-A314-0B733AD793F6}"/>
              </a:ext>
            </a:extLst>
          </p:cNvPr>
          <p:cNvPicPr>
            <a:picLocks noChangeAspect="1"/>
          </p:cNvPicPr>
          <p:nvPr/>
        </p:nvPicPr>
        <p:blipFill rotWithShape="1">
          <a:blip r:embed="rId2"/>
          <a:srcRect t="13125" r="1" b="11202"/>
          <a:stretch/>
        </p:blipFill>
        <p:spPr>
          <a:xfrm>
            <a:off x="243840" y="256540"/>
            <a:ext cx="11704320" cy="3764276"/>
          </a:xfrm>
          <a:prstGeom prst="rect">
            <a:avLst/>
          </a:prstGeom>
        </p:spPr>
      </p:pic>
    </p:spTree>
    <p:extLst>
      <p:ext uri="{BB962C8B-B14F-4D97-AF65-F5344CB8AC3E}">
        <p14:creationId xmlns:p14="http://schemas.microsoft.com/office/powerpoint/2010/main" val="38051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23131-D2E9-6D48-99C9-4798A895E156}"/>
              </a:ext>
            </a:extLst>
          </p:cNvPr>
          <p:cNvSpPr>
            <a:spLocks noGrp="1"/>
          </p:cNvSpPr>
          <p:nvPr>
            <p:ph type="title"/>
          </p:nvPr>
        </p:nvSpPr>
        <p:spPr/>
        <p:txBody>
          <a:bodyPr/>
          <a:lstStyle/>
          <a:p>
            <a:r>
              <a:rPr lang="nl-NL" dirty="0"/>
              <a:t>Blue zones en bewegen</a:t>
            </a:r>
          </a:p>
        </p:txBody>
      </p:sp>
      <p:pic>
        <p:nvPicPr>
          <p:cNvPr id="5" name="Tijdelijke aanduiding voor inhoud 4">
            <a:extLst>
              <a:ext uri="{FF2B5EF4-FFF2-40B4-BE49-F238E27FC236}">
                <a16:creationId xmlns:a16="http://schemas.microsoft.com/office/drawing/2014/main" id="{47DDEC42-6CD6-BF46-A068-54A41E192C6F}"/>
              </a:ext>
            </a:extLst>
          </p:cNvPr>
          <p:cNvPicPr>
            <a:picLocks noGrp="1" noChangeAspect="1"/>
          </p:cNvPicPr>
          <p:nvPr>
            <p:ph idx="1"/>
          </p:nvPr>
        </p:nvPicPr>
        <p:blipFill>
          <a:blip r:embed="rId2"/>
          <a:stretch>
            <a:fillRect/>
          </a:stretch>
        </p:blipFill>
        <p:spPr>
          <a:xfrm>
            <a:off x="2824317" y="1825625"/>
            <a:ext cx="6543365" cy="4351338"/>
          </a:xfrm>
        </p:spPr>
      </p:pic>
    </p:spTree>
    <p:extLst>
      <p:ext uri="{BB962C8B-B14F-4D97-AF65-F5344CB8AC3E}">
        <p14:creationId xmlns:p14="http://schemas.microsoft.com/office/powerpoint/2010/main" val="234377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AF9C970F-3C7B-514F-BCDD-481B8E04A95D}"/>
              </a:ext>
            </a:extLst>
          </p:cNvPr>
          <p:cNvGraphicFramePr>
            <a:graphicFrameLocks noGrp="1"/>
          </p:cNvGraphicFramePr>
          <p:nvPr>
            <p:ph idx="4294967295"/>
          </p:nvPr>
        </p:nvGraphicFramePr>
        <p:xfrm>
          <a:off x="2018806" y="273132"/>
          <a:ext cx="7707086" cy="6470167"/>
        </p:xfrm>
        <a:graphic>
          <a:graphicData uri="http://schemas.openxmlformats.org/drawingml/2006/table">
            <a:tbl>
              <a:tblPr firstRow="1" firstCol="1" bandRow="1">
                <a:tableStyleId>{5C22544A-7EE6-4342-B048-85BDC9FD1C3A}</a:tableStyleId>
              </a:tblPr>
              <a:tblGrid>
                <a:gridCol w="1971599">
                  <a:extLst>
                    <a:ext uri="{9D8B030D-6E8A-4147-A177-3AD203B41FA5}">
                      <a16:colId xmlns:a16="http://schemas.microsoft.com/office/drawing/2014/main" val="1493913597"/>
                    </a:ext>
                  </a:extLst>
                </a:gridCol>
                <a:gridCol w="5735487">
                  <a:extLst>
                    <a:ext uri="{9D8B030D-6E8A-4147-A177-3AD203B41FA5}">
                      <a16:colId xmlns:a16="http://schemas.microsoft.com/office/drawing/2014/main" val="4240629857"/>
                    </a:ext>
                  </a:extLst>
                </a:gridCol>
              </a:tblGrid>
              <a:tr h="242829">
                <a:tc gridSpan="2">
                  <a:txBody>
                    <a:bodyPr/>
                    <a:lstStyle/>
                    <a:p>
                      <a:pPr algn="ctr">
                        <a:tabLst>
                          <a:tab pos="180340" algn="l"/>
                        </a:tabLst>
                      </a:pPr>
                      <a:r>
                        <a:rPr lang="nl-NL" sz="700">
                          <a:effectLst/>
                        </a:rPr>
                        <a:t>Begrippen</a:t>
                      </a:r>
                      <a:endParaRPr lang="nl-NL" sz="7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hMerge="1">
                  <a:txBody>
                    <a:bodyPr/>
                    <a:lstStyle/>
                    <a:p>
                      <a:endParaRPr lang="nl-NL"/>
                    </a:p>
                  </a:txBody>
                  <a:tcPr/>
                </a:tc>
                <a:extLst>
                  <a:ext uri="{0D108BD9-81ED-4DB2-BD59-A6C34878D82A}">
                    <a16:rowId xmlns:a16="http://schemas.microsoft.com/office/drawing/2014/main" val="1021630240"/>
                  </a:ext>
                </a:extLst>
              </a:tr>
              <a:tr h="242829">
                <a:tc>
                  <a:txBody>
                    <a:bodyPr/>
                    <a:lstStyle/>
                    <a:p>
                      <a:pPr algn="ctr">
                        <a:tabLst>
                          <a:tab pos="180340" algn="l"/>
                        </a:tabLst>
                      </a:pPr>
                      <a:r>
                        <a:rPr lang="nl-NL" sz="1200" dirty="0">
                          <a:effectLst/>
                        </a:rPr>
                        <a:t>Begrip</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lgn="ctr">
                        <a:tabLst>
                          <a:tab pos="180340" algn="l"/>
                        </a:tabLst>
                      </a:pPr>
                      <a:r>
                        <a:rPr lang="nl-NL" sz="1200">
                          <a:effectLst/>
                        </a:rPr>
                        <a:t>Toelichting</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1467739288"/>
                  </a:ext>
                </a:extLst>
              </a:tr>
              <a:tr h="228468">
                <a:tc>
                  <a:txBody>
                    <a:bodyPr/>
                    <a:lstStyle/>
                    <a:p>
                      <a:pPr>
                        <a:spcBef>
                          <a:spcPts val="200"/>
                        </a:spcBef>
                        <a:spcAft>
                          <a:spcPts val="200"/>
                        </a:spcAft>
                        <a:tabLst>
                          <a:tab pos="180340" algn="l"/>
                        </a:tabLst>
                      </a:pPr>
                      <a:r>
                        <a:rPr lang="nl-NL" sz="1200" dirty="0">
                          <a:effectLst/>
                        </a:rPr>
                        <a:t>Nudging</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a:effectLst/>
                        </a:rPr>
                        <a:t>Je weet wat nudging is en kunt voorbeelden benoemen</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4055276548"/>
                  </a:ext>
                </a:extLst>
              </a:tr>
              <a:tr h="490686">
                <a:tc>
                  <a:txBody>
                    <a:bodyPr/>
                    <a:lstStyle/>
                    <a:p>
                      <a:pPr>
                        <a:lnSpc>
                          <a:spcPct val="107000"/>
                        </a:lnSpc>
                        <a:spcAft>
                          <a:spcPts val="800"/>
                        </a:spcAft>
                      </a:pPr>
                      <a:r>
                        <a:rPr lang="nl-NL" sz="1200" dirty="0">
                          <a:effectLst/>
                        </a:rPr>
                        <a:t>Gezondheid en een gezonde leefstijl</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tc>
                <a:tc>
                  <a:txBody>
                    <a:bodyPr/>
                    <a:lstStyle/>
                    <a:p>
                      <a:pPr>
                        <a:lnSpc>
                          <a:spcPct val="107000"/>
                        </a:lnSpc>
                        <a:spcAft>
                          <a:spcPts val="800"/>
                        </a:spcAft>
                      </a:pPr>
                      <a:r>
                        <a:rPr lang="nl-NL" sz="1200">
                          <a:effectLst/>
                        </a:rPr>
                        <a:t>Je kunt uitleggen wat gezondheid inhoud vanuit het model positieve gezondheid en uitleggen wat het belang is van een gezonde leefstijl t.a.v. gezondheid.</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tc>
                <a:extLst>
                  <a:ext uri="{0D108BD9-81ED-4DB2-BD59-A6C34878D82A}">
                    <a16:rowId xmlns:a16="http://schemas.microsoft.com/office/drawing/2014/main" val="332704858"/>
                  </a:ext>
                </a:extLst>
              </a:tr>
              <a:tr h="584181">
                <a:tc>
                  <a:txBody>
                    <a:bodyPr/>
                    <a:lstStyle/>
                    <a:p>
                      <a:pPr>
                        <a:spcBef>
                          <a:spcPts val="200"/>
                        </a:spcBef>
                        <a:spcAft>
                          <a:spcPts val="200"/>
                        </a:spcAft>
                        <a:tabLst>
                          <a:tab pos="180340" algn="l"/>
                        </a:tabLst>
                      </a:pPr>
                      <a:r>
                        <a:rPr lang="nl-NL" sz="1200" dirty="0">
                          <a:effectLst/>
                        </a:rPr>
                        <a:t>GVO model</a:t>
                      </a:r>
                    </a:p>
                    <a:p>
                      <a:pPr>
                        <a:spcBef>
                          <a:spcPts val="200"/>
                        </a:spcBef>
                        <a:spcAft>
                          <a:spcPts val="200"/>
                        </a:spcAft>
                        <a:tabLst>
                          <a:tab pos="180340" algn="l"/>
                        </a:tabLst>
                      </a:pPr>
                      <a:r>
                        <a:rPr lang="nl-NL" sz="1200" dirty="0">
                          <a:effectLst/>
                        </a:rPr>
                        <a:t>Intentionele </a:t>
                      </a:r>
                      <a:r>
                        <a:rPr lang="nl-NL" sz="1200" dirty="0" err="1">
                          <a:effectLst/>
                        </a:rPr>
                        <a:t>gvo</a:t>
                      </a:r>
                      <a:endParaRPr lang="nl-NL" sz="1200" dirty="0">
                        <a:effectLst/>
                      </a:endParaRPr>
                    </a:p>
                    <a:p>
                      <a:pPr>
                        <a:spcBef>
                          <a:spcPts val="200"/>
                        </a:spcBef>
                        <a:spcAft>
                          <a:spcPts val="200"/>
                        </a:spcAft>
                        <a:tabLst>
                          <a:tab pos="180340" algn="l"/>
                        </a:tabLst>
                      </a:pPr>
                      <a:r>
                        <a:rPr lang="nl-NL" sz="1200" dirty="0">
                          <a:effectLst/>
                        </a:rPr>
                        <a:t>Faciliterende </a:t>
                      </a:r>
                      <a:r>
                        <a:rPr lang="nl-NL" sz="1200" dirty="0" err="1">
                          <a:effectLst/>
                        </a:rPr>
                        <a:t>gvo</a:t>
                      </a:r>
                      <a:r>
                        <a:rPr lang="nl-NL" sz="1200" dirty="0">
                          <a:effectLst/>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weet waar de afkorting GVO voor staat</a:t>
                      </a:r>
                    </a:p>
                    <a:p>
                      <a:pPr>
                        <a:spcBef>
                          <a:spcPts val="200"/>
                        </a:spcBef>
                        <a:spcAft>
                          <a:spcPts val="200"/>
                        </a:spcAft>
                        <a:tabLst>
                          <a:tab pos="180340" algn="l"/>
                        </a:tabLst>
                      </a:pPr>
                      <a:r>
                        <a:rPr lang="nl-NL" sz="1200" dirty="0">
                          <a:effectLst/>
                        </a:rPr>
                        <a:t>Je weet wat het onderscheid is tussen intentionele en faciliterende GVO</a:t>
                      </a:r>
                    </a:p>
                    <a:p>
                      <a:pPr>
                        <a:spcBef>
                          <a:spcPts val="200"/>
                        </a:spcBef>
                        <a:spcAft>
                          <a:spcPts val="200"/>
                        </a:spcAft>
                        <a:tabLst>
                          <a:tab pos="180340" algn="l"/>
                        </a:tabLst>
                      </a:pPr>
                      <a:r>
                        <a:rPr lang="nl-NL" sz="1200" dirty="0">
                          <a:effectLst/>
                        </a:rPr>
                        <a:t>Je kunt de verschillende stappen van het model benoemen en uitwerken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3913498045"/>
                  </a:ext>
                </a:extLst>
              </a:tr>
              <a:tr h="313329">
                <a:tc>
                  <a:txBody>
                    <a:bodyPr/>
                    <a:lstStyle/>
                    <a:p>
                      <a:pPr>
                        <a:spcBef>
                          <a:spcPts val="200"/>
                        </a:spcBef>
                        <a:spcAft>
                          <a:spcPts val="200"/>
                        </a:spcAft>
                        <a:tabLst>
                          <a:tab pos="180340" algn="l"/>
                        </a:tabLst>
                      </a:pPr>
                      <a:r>
                        <a:rPr lang="nl-NL" sz="1200">
                          <a:effectLst/>
                        </a:rPr>
                        <a:t>ASE model</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kunt uitleggen welke inzichten het ASE model geeft en weet het toe te passen is in het GVO model</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2493315551"/>
                  </a:ext>
                </a:extLst>
              </a:tr>
              <a:tr h="313329">
                <a:tc>
                  <a:txBody>
                    <a:bodyPr/>
                    <a:lstStyle/>
                    <a:p>
                      <a:pPr>
                        <a:spcBef>
                          <a:spcPts val="200"/>
                        </a:spcBef>
                        <a:spcAft>
                          <a:spcPts val="200"/>
                        </a:spcAft>
                        <a:tabLst>
                          <a:tab pos="180340" algn="l"/>
                        </a:tabLst>
                      </a:pPr>
                      <a:r>
                        <a:rPr lang="nl-NL" sz="1200">
                          <a:effectLst/>
                        </a:rPr>
                        <a:t>Model van Lalonde</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kent de verschillende factoren van het model welke een bijdrage leveren voor de gezondheid en kunt voorbeelden benoemen</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1920166692"/>
                  </a:ext>
                </a:extLst>
              </a:tr>
              <a:tr h="295609">
                <a:tc>
                  <a:txBody>
                    <a:bodyPr/>
                    <a:lstStyle/>
                    <a:p>
                      <a:pPr>
                        <a:spcBef>
                          <a:spcPts val="200"/>
                        </a:spcBef>
                        <a:spcAft>
                          <a:spcPts val="200"/>
                        </a:spcAft>
                        <a:tabLst>
                          <a:tab pos="180340" algn="l"/>
                        </a:tabLst>
                      </a:pPr>
                      <a:r>
                        <a:rPr lang="nl-NL" sz="1200">
                          <a:effectLst/>
                        </a:rPr>
                        <a:t>ANGELO-raamwerk</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weet welke inzichten het model geeft in relatie tot leefstijl en je kan het model voor jezelf of een ander vullen</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2752401772"/>
                  </a:ext>
                </a:extLst>
              </a:tr>
              <a:tr h="626657">
                <a:tc>
                  <a:txBody>
                    <a:bodyPr/>
                    <a:lstStyle/>
                    <a:p>
                      <a:pPr>
                        <a:spcBef>
                          <a:spcPts val="200"/>
                        </a:spcBef>
                        <a:spcAft>
                          <a:spcPts val="200"/>
                        </a:spcAft>
                        <a:tabLst>
                          <a:tab pos="180340" algn="l"/>
                        </a:tabLst>
                      </a:pPr>
                      <a:r>
                        <a:rPr lang="nl-NL" sz="1200">
                          <a:effectLst/>
                        </a:rPr>
                        <a:t>Wet Publieke Gezondheid</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weet het doel van de wet en welke onderdelen het bevat en kunt voorbeelden vanuit de praktijk benoemen. Bron :</a:t>
                      </a:r>
                      <a:r>
                        <a:rPr lang="nl-NL" sz="1200" u="sng" dirty="0">
                          <a:effectLst/>
                          <a:hlinkClick r:id="rId2"/>
                        </a:rPr>
                        <a:t>https://www.rivm.nl/meldingsplicht-infectieziekten/wet-publieke-gezondheid</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2717341128"/>
                  </a:ext>
                </a:extLst>
              </a:tr>
              <a:tr h="228468">
                <a:tc>
                  <a:txBody>
                    <a:bodyPr/>
                    <a:lstStyle/>
                    <a:p>
                      <a:pPr>
                        <a:spcBef>
                          <a:spcPts val="200"/>
                        </a:spcBef>
                        <a:spcAft>
                          <a:spcPts val="200"/>
                        </a:spcAft>
                        <a:tabLst>
                          <a:tab pos="180340" algn="l"/>
                        </a:tabLst>
                      </a:pPr>
                      <a:r>
                        <a:rPr lang="nl-NL" sz="1200">
                          <a:effectLst/>
                        </a:rPr>
                        <a:t>Interventie</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kan het begrip toelichten en kunt het koppelen aan het GVO model.</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3101540909"/>
                  </a:ext>
                </a:extLst>
              </a:tr>
              <a:tr h="313329">
                <a:tc>
                  <a:txBody>
                    <a:bodyPr/>
                    <a:lstStyle/>
                    <a:p>
                      <a:pPr>
                        <a:spcBef>
                          <a:spcPts val="200"/>
                        </a:spcBef>
                        <a:spcAft>
                          <a:spcPts val="200"/>
                        </a:spcAft>
                        <a:tabLst>
                          <a:tab pos="180340" algn="l"/>
                        </a:tabLst>
                      </a:pPr>
                      <a:r>
                        <a:rPr lang="nl-NL" sz="1200">
                          <a:effectLst/>
                        </a:rPr>
                        <a:t>Welvaartsziekten</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kunt verschillende welvaartziekten benoemen en weet welke rol preventieve gezondheidszorg kan spelen om welvaartsziekten te voorkomen</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1125933898"/>
                  </a:ext>
                </a:extLst>
              </a:tr>
              <a:tr h="678878">
                <a:tc>
                  <a:txBody>
                    <a:bodyPr/>
                    <a:lstStyle/>
                    <a:p>
                      <a:pPr>
                        <a:spcBef>
                          <a:spcPts val="200"/>
                        </a:spcBef>
                        <a:spcAft>
                          <a:spcPts val="200"/>
                        </a:spcAft>
                        <a:tabLst>
                          <a:tab pos="180340" algn="l"/>
                        </a:tabLst>
                      </a:pPr>
                      <a:r>
                        <a:rPr lang="nl-NL" sz="1200">
                          <a:effectLst/>
                        </a:rPr>
                        <a:t>Psychische (on)gezondheid</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kunt uitleggen wat psychische (on)gezondheid is en welke factoren van invloed kunnen zijn.</a:t>
                      </a:r>
                    </a:p>
                    <a:p>
                      <a:pPr>
                        <a:spcBef>
                          <a:spcPts val="200"/>
                        </a:spcBef>
                        <a:spcAft>
                          <a:spcPts val="200"/>
                        </a:spcAft>
                        <a:tabLst>
                          <a:tab pos="180340" algn="l"/>
                        </a:tabLst>
                      </a:pPr>
                      <a:r>
                        <a:rPr lang="nl-NL" sz="1200" dirty="0">
                          <a:effectLst/>
                        </a:rPr>
                        <a:t>bron: </a:t>
                      </a:r>
                      <a:r>
                        <a:rPr lang="nl-NL" sz="1200" u="sng" dirty="0">
                          <a:effectLst/>
                          <a:hlinkClick r:id="rId3"/>
                        </a:rPr>
                        <a:t>https://www.volksgezondheidenzorg.info/onderwerp/psychische-gezondheid/cijfers-context/trends#definitie--node-psychische-gezondheid</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2050119459"/>
                  </a:ext>
                </a:extLst>
              </a:tr>
              <a:tr h="313329">
                <a:tc>
                  <a:txBody>
                    <a:bodyPr/>
                    <a:lstStyle/>
                    <a:p>
                      <a:pPr>
                        <a:spcBef>
                          <a:spcPts val="200"/>
                        </a:spcBef>
                        <a:spcAft>
                          <a:spcPts val="200"/>
                        </a:spcAft>
                        <a:tabLst>
                          <a:tab pos="180340" algn="l"/>
                        </a:tabLst>
                      </a:pPr>
                      <a:r>
                        <a:rPr lang="nl-NL" sz="1200">
                          <a:effectLst/>
                        </a:rPr>
                        <a:t>Stress signalen/symptomen</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weet wat stresssymptomen en -signalen zijn en kunt voorbeelden benoemen (cognitief, fysiek, emotioneel en gedrag).</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3658083124"/>
                  </a:ext>
                </a:extLst>
              </a:tr>
              <a:tr h="678878">
                <a:tc>
                  <a:txBody>
                    <a:bodyPr/>
                    <a:lstStyle/>
                    <a:p>
                      <a:pPr>
                        <a:spcBef>
                          <a:spcPts val="200"/>
                        </a:spcBef>
                        <a:spcAft>
                          <a:spcPts val="200"/>
                        </a:spcAft>
                        <a:tabLst>
                          <a:tab pos="180340" algn="l"/>
                        </a:tabLst>
                      </a:pPr>
                      <a:r>
                        <a:rPr lang="nl-NL" sz="1200">
                          <a:effectLst/>
                        </a:rPr>
                        <a:t>Stress en stressfysiologie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tc>
                  <a:txBody>
                    <a:bodyPr/>
                    <a:lstStyle/>
                    <a:p>
                      <a:pPr>
                        <a:spcBef>
                          <a:spcPts val="200"/>
                        </a:spcBef>
                        <a:spcAft>
                          <a:spcPts val="200"/>
                        </a:spcAft>
                        <a:tabLst>
                          <a:tab pos="180340" algn="l"/>
                        </a:tabLst>
                      </a:pPr>
                      <a:r>
                        <a:rPr lang="nl-NL" sz="1200" dirty="0">
                          <a:effectLst/>
                        </a:rPr>
                        <a:t>Je bent bekend met de oorzaken en gevolgen van stress op de korte en de lange termijn. </a:t>
                      </a:r>
                    </a:p>
                    <a:p>
                      <a:pPr>
                        <a:spcBef>
                          <a:spcPts val="200"/>
                        </a:spcBef>
                        <a:spcAft>
                          <a:spcPts val="200"/>
                        </a:spcAft>
                        <a:tabLst>
                          <a:tab pos="180340" algn="l"/>
                        </a:tabLst>
                      </a:pPr>
                      <a:r>
                        <a:rPr lang="nl-NL" sz="1200" dirty="0">
                          <a:effectLst/>
                        </a:rPr>
                        <a:t>Je kan de effecten en de werking uitleggen vanuit de hypothalamus, hypofyse, bijnieren, hypocampus, en de rol van cortisol.</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nchor="ctr"/>
                </a:tc>
                <a:extLst>
                  <a:ext uri="{0D108BD9-81ED-4DB2-BD59-A6C34878D82A}">
                    <a16:rowId xmlns:a16="http://schemas.microsoft.com/office/drawing/2014/main" val="999516839"/>
                  </a:ext>
                </a:extLst>
              </a:tr>
              <a:tr h="469992">
                <a:tc>
                  <a:txBody>
                    <a:bodyPr/>
                    <a:lstStyle/>
                    <a:p>
                      <a:pPr>
                        <a:spcBef>
                          <a:spcPts val="200"/>
                        </a:spcBef>
                        <a:spcAft>
                          <a:spcPts val="200"/>
                        </a:spcAft>
                        <a:tabLst>
                          <a:tab pos="180340" algn="l"/>
                        </a:tabLst>
                      </a:pPr>
                      <a:r>
                        <a:rPr lang="nl-NL" sz="1200">
                          <a:effectLst/>
                        </a:rPr>
                        <a:t>Cirkel van betrokkenheid en cirkel invloed (model Covey)</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tc>
                <a:tc>
                  <a:txBody>
                    <a:bodyPr/>
                    <a:lstStyle/>
                    <a:p>
                      <a:pPr>
                        <a:spcBef>
                          <a:spcPts val="200"/>
                        </a:spcBef>
                        <a:spcAft>
                          <a:spcPts val="200"/>
                        </a:spcAft>
                        <a:tabLst>
                          <a:tab pos="180340" algn="l"/>
                        </a:tabLst>
                      </a:pPr>
                      <a:r>
                        <a:rPr lang="nl-NL" sz="1200" dirty="0">
                          <a:effectLst/>
                        </a:rPr>
                        <a:t>Je kent het model en weet hoe je dit in kunt zetten bij coaching.</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0883" marR="50883" marT="0" marB="0"/>
                </a:tc>
                <a:extLst>
                  <a:ext uri="{0D108BD9-81ED-4DB2-BD59-A6C34878D82A}">
                    <a16:rowId xmlns:a16="http://schemas.microsoft.com/office/drawing/2014/main" val="1921923155"/>
                  </a:ext>
                </a:extLst>
              </a:tr>
            </a:tbl>
          </a:graphicData>
        </a:graphic>
      </p:graphicFrame>
    </p:spTree>
    <p:extLst>
      <p:ext uri="{BB962C8B-B14F-4D97-AF65-F5344CB8AC3E}">
        <p14:creationId xmlns:p14="http://schemas.microsoft.com/office/powerpoint/2010/main" val="197085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84B5D1BD-9438-FF4C-91B6-6D279FE89FFE}"/>
              </a:ext>
            </a:extLst>
          </p:cNvPr>
          <p:cNvGraphicFramePr>
            <a:graphicFrameLocks noGrp="1"/>
          </p:cNvGraphicFramePr>
          <p:nvPr>
            <p:extLst>
              <p:ext uri="{D42A27DB-BD31-4B8C-83A1-F6EECF244321}">
                <p14:modId xmlns:p14="http://schemas.microsoft.com/office/powerpoint/2010/main" val="1257097070"/>
              </p:ext>
            </p:extLst>
          </p:nvPr>
        </p:nvGraphicFramePr>
        <p:xfrm>
          <a:off x="1900052" y="117072"/>
          <a:ext cx="7944592" cy="6035268"/>
        </p:xfrm>
        <a:graphic>
          <a:graphicData uri="http://schemas.openxmlformats.org/drawingml/2006/table">
            <a:tbl>
              <a:tblPr firstRow="1" firstCol="1" bandRow="1">
                <a:tableStyleId>{5C22544A-7EE6-4342-B048-85BDC9FD1C3A}</a:tableStyleId>
              </a:tblPr>
              <a:tblGrid>
                <a:gridCol w="2032356">
                  <a:extLst>
                    <a:ext uri="{9D8B030D-6E8A-4147-A177-3AD203B41FA5}">
                      <a16:colId xmlns:a16="http://schemas.microsoft.com/office/drawing/2014/main" val="3693305288"/>
                    </a:ext>
                  </a:extLst>
                </a:gridCol>
                <a:gridCol w="5912236">
                  <a:extLst>
                    <a:ext uri="{9D8B030D-6E8A-4147-A177-3AD203B41FA5}">
                      <a16:colId xmlns:a16="http://schemas.microsoft.com/office/drawing/2014/main" val="282609016"/>
                    </a:ext>
                  </a:extLst>
                </a:gridCol>
              </a:tblGrid>
              <a:tr h="116872">
                <a:tc>
                  <a:txBody>
                    <a:bodyPr/>
                    <a:lstStyle/>
                    <a:p>
                      <a:pPr>
                        <a:spcBef>
                          <a:spcPts val="200"/>
                        </a:spcBef>
                        <a:spcAft>
                          <a:spcPts val="200"/>
                        </a:spcAft>
                        <a:tabLst>
                          <a:tab pos="180340" algn="l"/>
                        </a:tabLst>
                      </a:pPr>
                      <a:r>
                        <a:rPr lang="nl-NL" sz="1100" dirty="0">
                          <a:effectLst/>
                        </a:rPr>
                        <a:t>Ontspanning en stressmanagement</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tc>
                <a:tc>
                  <a:txBody>
                    <a:bodyPr/>
                    <a:lstStyle/>
                    <a:p>
                      <a:pPr>
                        <a:spcBef>
                          <a:spcPts val="200"/>
                        </a:spcBef>
                        <a:spcAft>
                          <a:spcPts val="200"/>
                        </a:spcAft>
                        <a:tabLst>
                          <a:tab pos="180340" algn="l"/>
                        </a:tabLst>
                      </a:pPr>
                      <a:r>
                        <a:rPr lang="nl-NL" sz="1100">
                          <a:effectLst/>
                        </a:rPr>
                        <a:t>Je kunt benoemen wat helpt om te ontspannen en wat mogelijkheden zijn om grip op stress te krijgen.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tc>
                <a:extLst>
                  <a:ext uri="{0D108BD9-81ED-4DB2-BD59-A6C34878D82A}">
                    <a16:rowId xmlns:a16="http://schemas.microsoft.com/office/drawing/2014/main" val="2255163911"/>
                  </a:ext>
                </a:extLst>
              </a:tr>
              <a:tr h="214127">
                <a:tc>
                  <a:txBody>
                    <a:bodyPr/>
                    <a:lstStyle/>
                    <a:p>
                      <a:pPr>
                        <a:spcBef>
                          <a:spcPts val="200"/>
                        </a:spcBef>
                        <a:spcAft>
                          <a:spcPts val="200"/>
                        </a:spcAft>
                        <a:tabLst>
                          <a:tab pos="180340" algn="l"/>
                        </a:tabLst>
                      </a:pPr>
                      <a:r>
                        <a:rPr lang="nl-NL" sz="1100" dirty="0">
                          <a:effectLst/>
                        </a:rPr>
                        <a:t>Leefstijl als medicijn</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spcBef>
                          <a:spcPts val="200"/>
                        </a:spcBef>
                        <a:spcAft>
                          <a:spcPts val="200"/>
                        </a:spcAft>
                        <a:tabLst>
                          <a:tab pos="180340" algn="l"/>
                        </a:tabLst>
                      </a:pPr>
                      <a:r>
                        <a:rPr lang="nl-NL" sz="1100" dirty="0">
                          <a:effectLst/>
                        </a:rPr>
                        <a:t>Je kunt ontwikkelen omtrent leefstijl als medicijn toelichten </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1841847308"/>
                  </a:ext>
                </a:extLst>
              </a:tr>
              <a:tr h="457233">
                <a:tc>
                  <a:txBody>
                    <a:bodyPr/>
                    <a:lstStyle/>
                    <a:p>
                      <a:pPr>
                        <a:spcBef>
                          <a:spcPts val="200"/>
                        </a:spcBef>
                        <a:spcAft>
                          <a:spcPts val="200"/>
                        </a:spcAft>
                        <a:tabLst>
                          <a:tab pos="180340" algn="l"/>
                        </a:tabLst>
                      </a:pPr>
                      <a:r>
                        <a:rPr lang="nl-NL" sz="1100" dirty="0">
                          <a:effectLst/>
                        </a:rPr>
                        <a:t>Gecombineerde leefstijlinterventie</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spcBef>
                          <a:spcPts val="200"/>
                        </a:spcBef>
                        <a:spcAft>
                          <a:spcPts val="200"/>
                        </a:spcAft>
                        <a:tabLst>
                          <a:tab pos="180340" algn="l"/>
                        </a:tabLst>
                      </a:pPr>
                      <a:r>
                        <a:rPr lang="nl-NL" sz="1100" dirty="0">
                          <a:effectLst/>
                        </a:rPr>
                        <a:t>Je bent vanuit het preventieakkoord bekend met de goedgekeurde interventies voor gecombineerde leefstijlinterventies. Bron: </a:t>
                      </a:r>
                      <a:r>
                        <a:rPr lang="nl-NL" sz="1100" u="sng" dirty="0">
                          <a:effectLst/>
                          <a:hlinkClick r:id="rId2"/>
                        </a:rPr>
                        <a:t>https://www.loketgezondleven.nl/zorgstelsel/gecombineerde-leefstijlinterventie</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3287465679"/>
                  </a:ext>
                </a:extLst>
              </a:tr>
              <a:tr h="587318">
                <a:tc>
                  <a:txBody>
                    <a:bodyPr/>
                    <a:lstStyle/>
                    <a:p>
                      <a:pPr>
                        <a:spcBef>
                          <a:spcPts val="200"/>
                        </a:spcBef>
                        <a:spcAft>
                          <a:spcPts val="200"/>
                        </a:spcAft>
                        <a:tabLst>
                          <a:tab pos="180340" algn="l"/>
                        </a:tabLst>
                      </a:pPr>
                      <a:r>
                        <a:rPr lang="nl-NL" sz="1100">
                          <a:effectLst/>
                        </a:rPr>
                        <a:t>Arbowetgeving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spcBef>
                          <a:spcPts val="200"/>
                        </a:spcBef>
                        <a:spcAft>
                          <a:spcPts val="200"/>
                        </a:spcAft>
                        <a:tabLst>
                          <a:tab pos="180340" algn="l"/>
                        </a:tabLst>
                      </a:pPr>
                      <a:r>
                        <a:rPr lang="nl-NL" sz="1100" dirty="0">
                          <a:effectLst/>
                        </a:rPr>
                        <a:t>Je bent bekend welke onderdelen de wetgeving bevat en weet wat het doel is van de wetgeving:  </a:t>
                      </a:r>
                      <a:r>
                        <a:rPr lang="nl-NL" sz="1100" dirty="0" err="1">
                          <a:effectLst/>
                        </a:rPr>
                        <a:t>bron:</a:t>
                      </a:r>
                      <a:r>
                        <a:rPr lang="nl-NL" sz="1100" u="sng" dirty="0" err="1">
                          <a:effectLst/>
                          <a:hlinkClick r:id="rId3"/>
                        </a:rPr>
                        <a:t>https</a:t>
                      </a:r>
                      <a:r>
                        <a:rPr lang="nl-NL" sz="1100" u="sng" dirty="0">
                          <a:effectLst/>
                          <a:hlinkClick r:id="rId3"/>
                        </a:rPr>
                        <a:t>://www.arboportaal.nl/onderwerpen/arbowetgeving/wat-staat-er-in-de-arbowet</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1812038769"/>
                  </a:ext>
                </a:extLst>
              </a:tr>
              <a:tr h="440488">
                <a:tc>
                  <a:txBody>
                    <a:bodyPr/>
                    <a:lstStyle/>
                    <a:p>
                      <a:pPr>
                        <a:spcBef>
                          <a:spcPts val="200"/>
                        </a:spcBef>
                        <a:spcAft>
                          <a:spcPts val="200"/>
                        </a:spcAft>
                        <a:tabLst>
                          <a:tab pos="180340" algn="l"/>
                        </a:tabLst>
                      </a:pPr>
                      <a:r>
                        <a:rPr lang="nl-NL" sz="1100">
                          <a:effectLst/>
                        </a:rPr>
                        <a:t>Ergonomie</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spcBef>
                          <a:spcPts val="200"/>
                        </a:spcBef>
                        <a:spcAft>
                          <a:spcPts val="200"/>
                        </a:spcAft>
                        <a:tabLst>
                          <a:tab pos="180340" algn="l"/>
                        </a:tabLst>
                      </a:pPr>
                      <a:r>
                        <a:rPr lang="nl-NL" sz="1100" dirty="0">
                          <a:effectLst/>
                        </a:rPr>
                        <a:t>Je kunt omschrijven wat ergonomie is, weet wat het doel is en kunt voorbeelden benoemen. Bron: </a:t>
                      </a:r>
                      <a:r>
                        <a:rPr lang="nl-NL" sz="1100" u="sng" dirty="0">
                          <a:effectLst/>
                          <a:hlinkClick r:id="rId4"/>
                        </a:rPr>
                        <a:t>https://www.arboportaal.nl/onderwerpen/ergonomie</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763990916"/>
                  </a:ext>
                </a:extLst>
              </a:tr>
              <a:tr h="457233">
                <a:tc>
                  <a:txBody>
                    <a:bodyPr/>
                    <a:lstStyle/>
                    <a:p>
                      <a:pPr>
                        <a:spcBef>
                          <a:spcPts val="200"/>
                        </a:spcBef>
                        <a:spcAft>
                          <a:spcPts val="200"/>
                        </a:spcAft>
                        <a:tabLst>
                          <a:tab pos="180340" algn="l"/>
                        </a:tabLst>
                      </a:pPr>
                      <a:r>
                        <a:rPr lang="nl-NL" sz="1100">
                          <a:effectLst/>
                        </a:rPr>
                        <a:t>Wet Verbetering Poortwachter (ziektverzuim)</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fontAlgn="t">
                        <a:lnSpc>
                          <a:spcPct val="107000"/>
                        </a:lnSpc>
                        <a:spcBef>
                          <a:spcPts val="200"/>
                        </a:spcBef>
                      </a:pPr>
                      <a:r>
                        <a:rPr lang="nl-NL" sz="1100" dirty="0">
                          <a:effectLst/>
                        </a:rPr>
                        <a:t>Je bent bekend wat er in de wet is vastgelegd, wat het doel is en welke verplichtingen wetgever en werknemer hebben.</a:t>
                      </a:r>
                      <a:endParaRPr lang="nl-NL" sz="1100" b="1"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48" marR="46248" marT="0" marB="0" anchor="ctr"/>
                </a:tc>
                <a:extLst>
                  <a:ext uri="{0D108BD9-81ED-4DB2-BD59-A6C34878D82A}">
                    <a16:rowId xmlns:a16="http://schemas.microsoft.com/office/drawing/2014/main" val="890314450"/>
                  </a:ext>
                </a:extLst>
              </a:tr>
              <a:tr h="304823">
                <a:tc>
                  <a:txBody>
                    <a:bodyPr/>
                    <a:lstStyle/>
                    <a:p>
                      <a:pPr>
                        <a:spcBef>
                          <a:spcPts val="200"/>
                        </a:spcBef>
                        <a:spcAft>
                          <a:spcPts val="200"/>
                        </a:spcAft>
                        <a:tabLst>
                          <a:tab pos="180340" algn="l"/>
                        </a:tabLst>
                      </a:pPr>
                      <a:r>
                        <a:rPr lang="nl-NL" sz="1100">
                          <a:effectLst/>
                        </a:rPr>
                        <a:t>Integraal gezondheidsbeleid</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spcBef>
                          <a:spcPts val="200"/>
                        </a:spcBef>
                        <a:spcAft>
                          <a:spcPts val="200"/>
                        </a:spcAft>
                        <a:tabLst>
                          <a:tab pos="180340" algn="l"/>
                        </a:tabLst>
                      </a:pPr>
                      <a:r>
                        <a:rPr lang="nl-NL" sz="1100" dirty="0">
                          <a:effectLst/>
                        </a:rPr>
                        <a:t>Je bent bekend wat het doel is van integraal gezondheidsbeleid en waar het op gericht is. </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3406460904"/>
                  </a:ext>
                </a:extLst>
              </a:tr>
              <a:tr h="529809">
                <a:tc>
                  <a:txBody>
                    <a:bodyPr/>
                    <a:lstStyle/>
                    <a:p>
                      <a:pPr>
                        <a:spcBef>
                          <a:spcPts val="200"/>
                        </a:spcBef>
                        <a:spcAft>
                          <a:spcPts val="200"/>
                        </a:spcAft>
                        <a:tabLst>
                          <a:tab pos="180340" algn="l"/>
                        </a:tabLst>
                      </a:pPr>
                      <a:r>
                        <a:rPr lang="nl-NL" sz="1100">
                          <a:effectLst/>
                        </a:rPr>
                        <a:t>Eenzaamheid</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spcBef>
                          <a:spcPts val="200"/>
                        </a:spcBef>
                        <a:spcAft>
                          <a:spcPts val="200"/>
                        </a:spcAft>
                        <a:tabLst>
                          <a:tab pos="180340" algn="l"/>
                        </a:tabLst>
                      </a:pPr>
                      <a:r>
                        <a:rPr lang="nl-NL" sz="1100" dirty="0">
                          <a:effectLst/>
                        </a:rPr>
                        <a:t>Je kunt toelichten wat eenzaamheid is, welke impact dit kan hebben op de gezondheid en weet het verschil tussen sociale en emotionele eenzaamheid.</a:t>
                      </a:r>
                    </a:p>
                    <a:p>
                      <a:pPr>
                        <a:spcBef>
                          <a:spcPts val="200"/>
                        </a:spcBef>
                        <a:spcAft>
                          <a:spcPts val="200"/>
                        </a:spcAft>
                        <a:tabLst>
                          <a:tab pos="180340" algn="l"/>
                        </a:tabLst>
                      </a:pPr>
                      <a:r>
                        <a:rPr lang="nl-NL" sz="1100" dirty="0">
                          <a:effectLst/>
                        </a:rPr>
                        <a:t>Bron: </a:t>
                      </a:r>
                      <a:r>
                        <a:rPr lang="nl-NL" sz="1100" u="sng" dirty="0">
                          <a:effectLst/>
                          <a:hlinkClick r:id="rId5"/>
                        </a:rPr>
                        <a:t>https://www.eenzaam.nl/over-eenzaamheid/wat-is-eenzaamheid</a:t>
                      </a:r>
                      <a:r>
                        <a:rPr lang="nl-NL" sz="1100" dirty="0">
                          <a:effectLst/>
                        </a:rPr>
                        <a:t> </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1979276502"/>
                  </a:ext>
                </a:extLst>
              </a:tr>
              <a:tr h="682221">
                <a:tc>
                  <a:txBody>
                    <a:bodyPr/>
                    <a:lstStyle/>
                    <a:p>
                      <a:pPr>
                        <a:spcBef>
                          <a:spcPts val="200"/>
                        </a:spcBef>
                        <a:spcAft>
                          <a:spcPts val="200"/>
                        </a:spcAft>
                        <a:tabLst>
                          <a:tab pos="180340" algn="l"/>
                        </a:tabLst>
                      </a:pPr>
                      <a:r>
                        <a:rPr lang="nl-NL" sz="1100">
                          <a:effectLst/>
                        </a:rPr>
                        <a:t>Wijkgerichte gezondheidsbevordering, ook wel Gezonde Wijkaanpak</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spcBef>
                          <a:spcPts val="200"/>
                        </a:spcBef>
                        <a:spcAft>
                          <a:spcPts val="200"/>
                        </a:spcAft>
                        <a:tabLst>
                          <a:tab pos="180340" algn="l"/>
                        </a:tabLst>
                      </a:pPr>
                      <a:r>
                        <a:rPr lang="nl-NL" sz="1100" dirty="0">
                          <a:effectLst/>
                        </a:rPr>
                        <a:t>Vanuit gezondheidsbevordering kunt je wijkgerichte gezondheidsbevordering, ook wel Gezonde Wijkaanpak toelichten, voorbeelden noemen en weet welke facetten van belang zijn.</a:t>
                      </a:r>
                    </a:p>
                    <a:p>
                      <a:pPr>
                        <a:spcBef>
                          <a:spcPts val="200"/>
                        </a:spcBef>
                        <a:spcAft>
                          <a:spcPts val="200"/>
                        </a:spcAft>
                        <a:tabLst>
                          <a:tab pos="180340" algn="l"/>
                        </a:tabLst>
                      </a:pPr>
                      <a:r>
                        <a:rPr lang="nl-NL" sz="1100" dirty="0">
                          <a:effectLst/>
                        </a:rPr>
                        <a:t>Bron: </a:t>
                      </a:r>
                      <a:r>
                        <a:rPr lang="nl-NL" sz="1100" u="sng" dirty="0">
                          <a:effectLst/>
                          <a:hlinkClick r:id="rId6"/>
                        </a:rPr>
                        <a:t>https://www.loketgezondleven.nl/integraal-werken/gezonde-wijkaanpak</a:t>
                      </a:r>
                      <a:r>
                        <a:rPr lang="nl-NL" sz="1100" dirty="0">
                          <a:effectLst/>
                        </a:rPr>
                        <a:t> </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3262443398"/>
                  </a:ext>
                </a:extLst>
              </a:tr>
              <a:tr h="529809">
                <a:tc>
                  <a:txBody>
                    <a:bodyPr/>
                    <a:lstStyle/>
                    <a:p>
                      <a:pPr>
                        <a:spcBef>
                          <a:spcPts val="200"/>
                        </a:spcBef>
                        <a:spcAft>
                          <a:spcPts val="200"/>
                        </a:spcAft>
                        <a:tabLst>
                          <a:tab pos="180340" algn="l"/>
                        </a:tabLst>
                      </a:pPr>
                      <a:r>
                        <a:rPr lang="nl-NL" sz="1100">
                          <a:effectLst/>
                        </a:rPr>
                        <a:t>Sport en bewegen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spcBef>
                          <a:spcPts val="200"/>
                        </a:spcBef>
                        <a:spcAft>
                          <a:spcPts val="200"/>
                        </a:spcAft>
                        <a:tabLst>
                          <a:tab pos="180340" algn="l"/>
                        </a:tabLst>
                      </a:pPr>
                      <a:r>
                        <a:rPr lang="nl-NL" sz="1100" dirty="0">
                          <a:effectLst/>
                        </a:rPr>
                        <a:t>Je kunt de relatie leggen tussen sport bewegen en een goede gezondheid</a:t>
                      </a:r>
                    </a:p>
                    <a:p>
                      <a:pPr>
                        <a:spcBef>
                          <a:spcPts val="200"/>
                        </a:spcBef>
                        <a:spcAft>
                          <a:spcPts val="200"/>
                        </a:spcAft>
                        <a:tabLst>
                          <a:tab pos="180340" algn="l"/>
                        </a:tabLst>
                      </a:pPr>
                      <a:r>
                        <a:rPr lang="nl-NL" sz="1100" dirty="0">
                          <a:effectLst/>
                        </a:rPr>
                        <a:t>Bron: </a:t>
                      </a:r>
                      <a:r>
                        <a:rPr lang="nl-NL" sz="1100" u="sng" dirty="0">
                          <a:effectLst/>
                          <a:hlinkClick r:id="rId7"/>
                        </a:rPr>
                        <a:t>https://www.loketgezondleven.nl/gezonde-gemeente/leefstijlthemas/sport-en-bewegen</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1671076595"/>
                  </a:ext>
                </a:extLst>
              </a:tr>
              <a:tr h="649380">
                <a:tc>
                  <a:txBody>
                    <a:bodyPr/>
                    <a:lstStyle/>
                    <a:p>
                      <a:pPr>
                        <a:spcBef>
                          <a:spcPts val="200"/>
                        </a:spcBef>
                        <a:spcAft>
                          <a:spcPts val="200"/>
                        </a:spcAft>
                        <a:tabLst>
                          <a:tab pos="180340" algn="l"/>
                        </a:tabLst>
                      </a:pPr>
                      <a:r>
                        <a:rPr lang="nl-NL" sz="1100">
                          <a:effectLst/>
                        </a:rPr>
                        <a:t>Beleidswijzer Sport en Bewegen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lnSpc>
                          <a:spcPct val="107000"/>
                        </a:lnSpc>
                        <a:spcAft>
                          <a:spcPts val="800"/>
                        </a:spcAft>
                      </a:pPr>
                      <a:r>
                        <a:rPr lang="nl-NL" sz="1100" dirty="0">
                          <a:effectLst/>
                        </a:rPr>
                        <a:t>Je kunt toelichten op welk niveau de beleidswijzer kan ondersteunen.</a:t>
                      </a:r>
                    </a:p>
                    <a:p>
                      <a:pPr>
                        <a:spcBef>
                          <a:spcPts val="200"/>
                        </a:spcBef>
                        <a:spcAft>
                          <a:spcPts val="200"/>
                        </a:spcAft>
                        <a:tabLst>
                          <a:tab pos="180340" algn="l"/>
                        </a:tabLst>
                      </a:pPr>
                      <a:r>
                        <a:rPr lang="nl-NL" sz="1100" dirty="0">
                          <a:effectLst/>
                        </a:rPr>
                        <a:t>Bron: </a:t>
                      </a:r>
                      <a:r>
                        <a:rPr lang="nl-NL" sz="1100" u="sng" dirty="0">
                          <a:effectLst/>
                          <a:hlinkClick r:id="rId8"/>
                        </a:rPr>
                        <a:t>https://www.kenniscentrumsport.nl/ons-aanbod/instrumenten/beleidswijzer-sport-en-bewegen/</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2717779674"/>
                  </a:ext>
                </a:extLst>
              </a:tr>
              <a:tr h="214127">
                <a:tc>
                  <a:txBody>
                    <a:bodyPr/>
                    <a:lstStyle/>
                    <a:p>
                      <a:pPr>
                        <a:spcBef>
                          <a:spcPts val="200"/>
                        </a:spcBef>
                        <a:spcAft>
                          <a:spcPts val="200"/>
                        </a:spcAft>
                        <a:tabLst>
                          <a:tab pos="180340" algn="l"/>
                        </a:tabLst>
                      </a:pPr>
                      <a:r>
                        <a:rPr lang="nl-NL" sz="1100">
                          <a:effectLst/>
                        </a:rPr>
                        <a:t>Beweegrichtlijnen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lnSpc>
                          <a:spcPct val="107000"/>
                        </a:lnSpc>
                        <a:spcAft>
                          <a:spcPts val="800"/>
                        </a:spcAft>
                      </a:pPr>
                      <a:r>
                        <a:rPr lang="nl-NL" sz="1100" dirty="0">
                          <a:effectLst/>
                        </a:rPr>
                        <a:t>Je bent bekend met de beweegrichtlijnen voor de verschillende doelgroepen</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774019778"/>
                  </a:ext>
                </a:extLst>
              </a:tr>
              <a:tr h="214127">
                <a:tc>
                  <a:txBody>
                    <a:bodyPr/>
                    <a:lstStyle/>
                    <a:p>
                      <a:pPr>
                        <a:spcBef>
                          <a:spcPts val="200"/>
                        </a:spcBef>
                        <a:spcAft>
                          <a:spcPts val="200"/>
                        </a:spcAft>
                        <a:tabLst>
                          <a:tab pos="180340" algn="l"/>
                        </a:tabLst>
                      </a:pPr>
                      <a:r>
                        <a:rPr lang="nl-NL" sz="1100">
                          <a:effectLst/>
                        </a:rPr>
                        <a:t>Trainingsprincipes</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lnSpc>
                          <a:spcPct val="107000"/>
                        </a:lnSpc>
                        <a:spcAft>
                          <a:spcPts val="800"/>
                        </a:spcAft>
                      </a:pPr>
                      <a:r>
                        <a:rPr lang="nl-NL" sz="1100" dirty="0">
                          <a:effectLst/>
                        </a:rPr>
                        <a:t>Je kent de trainingsprincipes en kunt voorbeelden benoemen</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19768443"/>
                  </a:ext>
                </a:extLst>
              </a:tr>
              <a:tr h="319066">
                <a:tc>
                  <a:txBody>
                    <a:bodyPr/>
                    <a:lstStyle/>
                    <a:p>
                      <a:pPr>
                        <a:spcBef>
                          <a:spcPts val="200"/>
                        </a:spcBef>
                        <a:spcAft>
                          <a:spcPts val="200"/>
                        </a:spcAft>
                        <a:tabLst>
                          <a:tab pos="180340" algn="l"/>
                        </a:tabLst>
                      </a:pPr>
                      <a:r>
                        <a:rPr lang="nl-NL" sz="1100">
                          <a:effectLst/>
                        </a:rPr>
                        <a:t>Trainingsvormen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tc>
                  <a:txBody>
                    <a:bodyPr/>
                    <a:lstStyle/>
                    <a:p>
                      <a:pPr>
                        <a:lnSpc>
                          <a:spcPct val="107000"/>
                        </a:lnSpc>
                        <a:spcAft>
                          <a:spcPts val="800"/>
                        </a:spcAft>
                      </a:pPr>
                      <a:r>
                        <a:rPr lang="nl-NL" sz="1100" dirty="0">
                          <a:effectLst/>
                        </a:rPr>
                        <a:t>Je bent bekend met diverse fysieke trainingsvormen, weet hoe je een </a:t>
                      </a:r>
                      <a:r>
                        <a:rPr lang="nl-NL" sz="1100" dirty="0" err="1">
                          <a:effectLst/>
                        </a:rPr>
                        <a:t>workout</a:t>
                      </a:r>
                      <a:r>
                        <a:rPr lang="nl-NL" sz="1100" dirty="0">
                          <a:effectLst/>
                        </a:rPr>
                        <a:t> of training moet opbouwen en waar je op moet letten</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46248" marR="46248" marT="0" marB="0" anchor="ctr"/>
                </a:tc>
                <a:extLst>
                  <a:ext uri="{0D108BD9-81ED-4DB2-BD59-A6C34878D82A}">
                    <a16:rowId xmlns:a16="http://schemas.microsoft.com/office/drawing/2014/main" val="4179984512"/>
                  </a:ext>
                </a:extLst>
              </a:tr>
            </a:tbl>
          </a:graphicData>
        </a:graphic>
      </p:graphicFrame>
    </p:spTree>
    <p:extLst>
      <p:ext uri="{BB962C8B-B14F-4D97-AF65-F5344CB8AC3E}">
        <p14:creationId xmlns:p14="http://schemas.microsoft.com/office/powerpoint/2010/main" val="170002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voedsel, bord, fruit, tomaat&#10;&#10;Automatisch gegenereerde beschrijving">
            <a:extLst>
              <a:ext uri="{FF2B5EF4-FFF2-40B4-BE49-F238E27FC236}">
                <a16:creationId xmlns:a16="http://schemas.microsoft.com/office/drawing/2014/main" id="{3611FDC3-3495-5C46-A923-84629801BAB4}"/>
              </a:ext>
            </a:extLst>
          </p:cNvPr>
          <p:cNvPicPr>
            <a:picLocks noChangeAspect="1"/>
          </p:cNvPicPr>
          <p:nvPr/>
        </p:nvPicPr>
        <p:blipFill rotWithShape="1">
          <a:blip r:embed="rId2"/>
          <a:srcRect l="18657" r="18657"/>
          <a:stretch/>
        </p:blipFill>
        <p:spPr>
          <a:xfrm>
            <a:off x="-6" y="10"/>
            <a:ext cx="7642746" cy="6857990"/>
          </a:xfrm>
          <a:prstGeom prst="rect">
            <a:avLst/>
          </a:prstGeom>
        </p:spPr>
      </p:pic>
      <p:sp>
        <p:nvSpPr>
          <p:cNvPr id="19" name="Rectangle 18">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19D59C-564D-4945-B159-802BD01EA7DB}"/>
              </a:ext>
            </a:extLst>
          </p:cNvPr>
          <p:cNvSpPr>
            <a:spLocks noGrp="1"/>
          </p:cNvSpPr>
          <p:nvPr>
            <p:ph type="title"/>
          </p:nvPr>
        </p:nvSpPr>
        <p:spPr>
          <a:xfrm>
            <a:off x="841248" y="4152624"/>
            <a:ext cx="2112264" cy="1920240"/>
          </a:xfrm>
        </p:spPr>
        <p:txBody>
          <a:bodyPr>
            <a:normAutofit/>
          </a:bodyPr>
          <a:lstStyle/>
          <a:p>
            <a:r>
              <a:rPr lang="nl-NL" sz="2400"/>
              <a:t>Herfstvakantie BOOST!</a:t>
            </a:r>
          </a:p>
        </p:txBody>
      </p:sp>
      <p:pic>
        <p:nvPicPr>
          <p:cNvPr id="5" name="Afbeelding 4" descr="Afbeelding met soep, kom, voedsel, schotel&#10;&#10;Automatisch gegenereerde beschrijving">
            <a:extLst>
              <a:ext uri="{FF2B5EF4-FFF2-40B4-BE49-F238E27FC236}">
                <a16:creationId xmlns:a16="http://schemas.microsoft.com/office/drawing/2014/main" id="{8B16CD56-3B16-FE4A-92CF-A3741508ED62}"/>
              </a:ext>
            </a:extLst>
          </p:cNvPr>
          <p:cNvPicPr>
            <a:picLocks noChangeAspect="1"/>
          </p:cNvPicPr>
          <p:nvPr/>
        </p:nvPicPr>
        <p:blipFill rotWithShape="1">
          <a:blip r:embed="rId3"/>
          <a:srcRect l="6094" r="5811" b="-3"/>
          <a:stretch/>
        </p:blipFill>
        <p:spPr>
          <a:xfrm>
            <a:off x="7809454" y="1"/>
            <a:ext cx="4382546" cy="3345645"/>
          </a:xfrm>
          <a:prstGeom prst="rect">
            <a:avLst/>
          </a:prstGeom>
        </p:spPr>
      </p:pic>
      <p:sp>
        <p:nvSpPr>
          <p:cNvPr id="21" name="Rectangle 20">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4F99F07-91D6-0F4C-B812-F8624721ABED}"/>
              </a:ext>
            </a:extLst>
          </p:cNvPr>
          <p:cNvSpPr>
            <a:spLocks noGrp="1"/>
          </p:cNvSpPr>
          <p:nvPr>
            <p:ph idx="1"/>
          </p:nvPr>
        </p:nvSpPr>
        <p:spPr>
          <a:xfrm>
            <a:off x="3364992" y="4151376"/>
            <a:ext cx="3319272" cy="1920240"/>
          </a:xfrm>
        </p:spPr>
        <p:txBody>
          <a:bodyPr anchor="ctr">
            <a:normAutofit fontScale="92500" lnSpcReduction="20000"/>
          </a:bodyPr>
          <a:lstStyle/>
          <a:p>
            <a:r>
              <a:rPr lang="nl-NL" sz="1700" dirty="0"/>
              <a:t>Blauw is niet goed voor jou, communiceren zonder </a:t>
            </a:r>
            <a:r>
              <a:rPr lang="nl-NL" sz="1700" dirty="0" err="1"/>
              <a:t>devices</a:t>
            </a:r>
            <a:r>
              <a:rPr lang="nl-NL" sz="1700" dirty="0"/>
              <a:t> </a:t>
            </a:r>
          </a:p>
          <a:p>
            <a:r>
              <a:rPr lang="nl-NL" sz="1700" dirty="0"/>
              <a:t>Fruit, bananen, appels, mandarijnen</a:t>
            </a:r>
          </a:p>
          <a:p>
            <a:r>
              <a:rPr lang="nl-NL" sz="1700" dirty="0"/>
              <a:t>Gezonde soepjes</a:t>
            </a:r>
          </a:p>
          <a:p>
            <a:r>
              <a:rPr lang="nl-NL" sz="1700" dirty="0" err="1"/>
              <a:t>Workout</a:t>
            </a:r>
            <a:endParaRPr lang="nl-NL" sz="1700" dirty="0"/>
          </a:p>
          <a:p>
            <a:r>
              <a:rPr lang="nl-NL" sz="1700" dirty="0"/>
              <a:t>Nieuwsbrief herfstvakantie </a:t>
            </a:r>
          </a:p>
        </p:txBody>
      </p:sp>
      <p:pic>
        <p:nvPicPr>
          <p:cNvPr id="9" name="Afbeelding 8" descr="Afbeelding met binnen, persoon, vloer, plafond&#10;&#10;Automatisch gegenereerde beschrijving">
            <a:extLst>
              <a:ext uri="{FF2B5EF4-FFF2-40B4-BE49-F238E27FC236}">
                <a16:creationId xmlns:a16="http://schemas.microsoft.com/office/drawing/2014/main" id="{83F0E3CA-F2A5-614A-B068-8F37DD322FA9}"/>
              </a:ext>
            </a:extLst>
          </p:cNvPr>
          <p:cNvPicPr>
            <a:picLocks noChangeAspect="1"/>
          </p:cNvPicPr>
          <p:nvPr/>
        </p:nvPicPr>
        <p:blipFill rotWithShape="1">
          <a:blip r:embed="rId4"/>
          <a:srcRect t="22213" r="-3" b="20530"/>
          <a:stretch/>
        </p:blipFill>
        <p:spPr>
          <a:xfrm>
            <a:off x="7809462" y="3512354"/>
            <a:ext cx="4382545" cy="3345646"/>
          </a:xfrm>
          <a:prstGeom prst="rect">
            <a:avLst/>
          </a:prstGeom>
        </p:spPr>
      </p:pic>
    </p:spTree>
    <p:extLst>
      <p:ext uri="{BB962C8B-B14F-4D97-AF65-F5344CB8AC3E}">
        <p14:creationId xmlns:p14="http://schemas.microsoft.com/office/powerpoint/2010/main" val="195669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5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6ED9E0-BCCC-5244-96F6-FB5398BC6D8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dirty="0" err="1">
                <a:solidFill>
                  <a:srgbClr val="FFFFFF"/>
                </a:solidFill>
              </a:rPr>
              <a:t>Landelijk</a:t>
            </a:r>
            <a:r>
              <a:rPr lang="en-US" sz="2800" dirty="0">
                <a:solidFill>
                  <a:srgbClr val="FFFFFF"/>
                </a:solidFill>
              </a:rPr>
              <a:t> nota </a:t>
            </a:r>
            <a:r>
              <a:rPr lang="en-US" sz="2800" dirty="0" err="1">
                <a:solidFill>
                  <a:srgbClr val="FFFFFF"/>
                </a:solidFill>
              </a:rPr>
              <a:t>gezondheidszorg</a:t>
            </a:r>
            <a:r>
              <a:rPr lang="en-US" sz="2800" dirty="0">
                <a:solidFill>
                  <a:srgbClr val="FFFFFF"/>
                </a:solidFill>
              </a:rPr>
              <a:t> </a:t>
            </a:r>
            <a:r>
              <a:rPr lang="en-US" sz="2800" dirty="0" err="1">
                <a:solidFill>
                  <a:srgbClr val="FFFFFF"/>
                </a:solidFill>
              </a:rPr>
              <a:t>nader</a:t>
            </a:r>
            <a:r>
              <a:rPr lang="en-US" sz="2800" dirty="0">
                <a:solidFill>
                  <a:srgbClr val="FFFFFF"/>
                </a:solidFill>
              </a:rPr>
              <a:t> </a:t>
            </a:r>
            <a:r>
              <a:rPr lang="en-US" sz="2800" dirty="0" err="1">
                <a:solidFill>
                  <a:srgbClr val="FFFFFF"/>
                </a:solidFill>
              </a:rPr>
              <a:t>bekeken</a:t>
            </a:r>
            <a:r>
              <a:rPr lang="en-US" sz="2800" dirty="0">
                <a:solidFill>
                  <a:srgbClr val="FFFFFF"/>
                </a:solidFill>
              </a:rPr>
              <a:t> </a:t>
            </a:r>
            <a:r>
              <a:rPr lang="en-US" sz="2800" dirty="0" err="1">
                <a:solidFill>
                  <a:srgbClr val="FFFFFF"/>
                </a:solidFill>
              </a:rPr>
              <a:t>en</a:t>
            </a:r>
            <a:r>
              <a:rPr lang="en-US" sz="2800" dirty="0">
                <a:solidFill>
                  <a:srgbClr val="FFFFFF"/>
                </a:solidFill>
              </a:rPr>
              <a:t> hoe </a:t>
            </a:r>
            <a:r>
              <a:rPr lang="en-US" sz="2800" dirty="0" err="1">
                <a:solidFill>
                  <a:srgbClr val="FFFFFF"/>
                </a:solidFill>
              </a:rPr>
              <a:t>zien</a:t>
            </a:r>
            <a:r>
              <a:rPr lang="en-US" sz="2800" dirty="0">
                <a:solidFill>
                  <a:srgbClr val="FFFFFF"/>
                </a:solidFill>
              </a:rPr>
              <a:t> we de </a:t>
            </a:r>
            <a:r>
              <a:rPr lang="en-US" sz="2800" dirty="0" err="1">
                <a:solidFill>
                  <a:srgbClr val="FFFFFF"/>
                </a:solidFill>
              </a:rPr>
              <a:t>verbindingen</a:t>
            </a:r>
            <a:r>
              <a:rPr lang="en-US" sz="2800" dirty="0">
                <a:solidFill>
                  <a:srgbClr val="FFFFFF"/>
                </a:solidFill>
              </a:rPr>
              <a:t> </a:t>
            </a:r>
            <a:r>
              <a:rPr lang="en-US" sz="2800" dirty="0" err="1">
                <a:solidFill>
                  <a:srgbClr val="FFFFFF"/>
                </a:solidFill>
              </a:rPr>
              <a:t>naar</a:t>
            </a:r>
            <a:r>
              <a:rPr lang="en-US" sz="2800" dirty="0">
                <a:solidFill>
                  <a:srgbClr val="FFFFFF"/>
                </a:solidFill>
              </a:rPr>
              <a:t> </a:t>
            </a:r>
            <a:r>
              <a:rPr lang="en-US" sz="2800" dirty="0" err="1">
                <a:solidFill>
                  <a:srgbClr val="FFFFFF"/>
                </a:solidFill>
              </a:rPr>
              <a:t>eerdere</a:t>
            </a:r>
            <a:r>
              <a:rPr lang="en-US" sz="2800" dirty="0">
                <a:solidFill>
                  <a:srgbClr val="FFFFFF"/>
                </a:solidFill>
              </a:rPr>
              <a:t> </a:t>
            </a:r>
            <a:r>
              <a:rPr lang="en-US" sz="2800" dirty="0" err="1">
                <a:solidFill>
                  <a:srgbClr val="FFFFFF"/>
                </a:solidFill>
              </a:rPr>
              <a:t>lesstof</a:t>
            </a:r>
            <a:r>
              <a:rPr lang="en-US" sz="2800" dirty="0">
                <a:solidFill>
                  <a:srgbClr val="FFFFFF"/>
                </a:solidFill>
              </a:rPr>
              <a:t>?</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3F451794-6F20-7B4B-9557-1FE7D7FF15AC}"/>
              </a:ext>
            </a:extLst>
          </p:cNvPr>
          <p:cNvPicPr>
            <a:picLocks noGrp="1" noChangeAspect="1"/>
          </p:cNvPicPr>
          <p:nvPr>
            <p:ph idx="1"/>
          </p:nvPr>
        </p:nvPicPr>
        <p:blipFill rotWithShape="1">
          <a:blip r:embed="rId2"/>
          <a:srcRect t="5123"/>
          <a:stretch/>
        </p:blipFill>
        <p:spPr>
          <a:xfrm>
            <a:off x="976251" y="942538"/>
            <a:ext cx="7163222" cy="4808332"/>
          </a:xfrm>
          <a:prstGeom prst="rect">
            <a:avLst/>
          </a:prstGeom>
          <a:effectLst/>
        </p:spPr>
      </p:pic>
    </p:spTree>
    <p:extLst>
      <p:ext uri="{BB962C8B-B14F-4D97-AF65-F5344CB8AC3E}">
        <p14:creationId xmlns:p14="http://schemas.microsoft.com/office/powerpoint/2010/main" val="135887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B34B7F-6E8D-6741-A735-9637428AE6FA}"/>
              </a:ext>
            </a:extLst>
          </p:cNvPr>
          <p:cNvPicPr>
            <a:picLocks noChangeAspect="1"/>
          </p:cNvPicPr>
          <p:nvPr/>
        </p:nvPicPr>
        <p:blipFill rotWithShape="1">
          <a:blip r:embed="rId2"/>
          <a:srcRect t="14525" b="152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jdelijke aanduiding voor inhoud 2">
            <a:extLst>
              <a:ext uri="{FF2B5EF4-FFF2-40B4-BE49-F238E27FC236}">
                <a16:creationId xmlns:a16="http://schemas.microsoft.com/office/drawing/2014/main" id="{0A0DB9D7-AF6C-534C-839E-F91B6CEEFC22}"/>
              </a:ext>
            </a:extLst>
          </p:cNvPr>
          <p:cNvSpPr>
            <a:spLocks noGrp="1"/>
          </p:cNvSpPr>
          <p:nvPr>
            <p:ph idx="1"/>
          </p:nvPr>
        </p:nvSpPr>
        <p:spPr>
          <a:xfrm>
            <a:off x="1075038" y="5242675"/>
            <a:ext cx="11038134" cy="683284"/>
          </a:xfrm>
        </p:spPr>
        <p:txBody>
          <a:bodyPr vert="horz" lIns="91440" tIns="45720" rIns="91440" bIns="45720" rtlCol="0">
            <a:normAutofit/>
          </a:bodyPr>
          <a:lstStyle/>
          <a:p>
            <a:pPr marL="0" indent="0" algn="ctr">
              <a:buNone/>
            </a:pPr>
            <a:r>
              <a:rPr lang="en-US" sz="2000" dirty="0">
                <a:hlinkClick r:id="rId3"/>
              </a:rPr>
              <a:t>https://www.loketgezondleven.nl/integraal-werken/wettelijk-en-beleidskader-publieke-gezondheid/landelijke-nota-gezondheidsbeleid-lokaal-beleid</a:t>
            </a:r>
            <a:endParaRPr lang="en-US" sz="2000" dirty="0"/>
          </a:p>
          <a:p>
            <a:pPr marL="0" indent="0" algn="ctr">
              <a:buNone/>
            </a:pPr>
            <a:endParaRPr lang="en-US"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22E44EE2-3D76-A54A-8531-4A4CB275881A}"/>
              </a:ext>
            </a:extLst>
          </p:cNvPr>
          <p:cNvSpPr>
            <a:spLocks noGrp="1"/>
          </p:cNvSpPr>
          <p:nvPr>
            <p:ph type="title"/>
          </p:nvPr>
        </p:nvSpPr>
        <p:spPr/>
        <p:txBody>
          <a:bodyPr/>
          <a:lstStyle/>
          <a:p>
            <a:r>
              <a:rPr lang="en-US" dirty="0"/>
              <a:t>Van </a:t>
            </a:r>
            <a:r>
              <a:rPr lang="en-US" dirty="0" err="1"/>
              <a:t>landelijk</a:t>
            </a:r>
            <a:r>
              <a:rPr lang="en-US" dirty="0"/>
              <a:t>, </a:t>
            </a:r>
            <a:r>
              <a:rPr lang="en-US" dirty="0" err="1"/>
              <a:t>naar</a:t>
            </a:r>
            <a:r>
              <a:rPr lang="en-US" dirty="0"/>
              <a:t> </a:t>
            </a:r>
            <a:r>
              <a:rPr lang="en-US" dirty="0" err="1"/>
              <a:t>lokaal</a:t>
            </a:r>
            <a:r>
              <a:rPr lang="en-US" dirty="0"/>
              <a:t>, eigen </a:t>
            </a:r>
            <a:r>
              <a:rPr lang="en-US" dirty="0" err="1"/>
              <a:t>leefstijl</a:t>
            </a:r>
            <a:br>
              <a:rPr lang="en-US" dirty="0"/>
            </a:br>
            <a:endParaRPr lang="nl-NL" dirty="0"/>
          </a:p>
        </p:txBody>
      </p:sp>
    </p:spTree>
    <p:extLst>
      <p:ext uri="{BB962C8B-B14F-4D97-AF65-F5344CB8AC3E}">
        <p14:creationId xmlns:p14="http://schemas.microsoft.com/office/powerpoint/2010/main" val="83754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45AA4A-0B81-D347-B6A2-AD737C11CF4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D</a:t>
            </a:r>
            <a:r>
              <a:rPr lang="en-US" sz="6100" kern="1200" dirty="0">
                <a:solidFill>
                  <a:schemeClr val="tx1"/>
                </a:solidFill>
                <a:latin typeface="+mj-lt"/>
                <a:ea typeface="+mj-ea"/>
                <a:cs typeface="+mj-cs"/>
              </a:rPr>
              <a:t>ahlgren and whitehead model</a:t>
            </a:r>
          </a:p>
        </p:txBody>
      </p:sp>
      <p:sp>
        <p:nvSpPr>
          <p:cNvPr id="8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egen naar goede gezondheid liggen ook buiten de zorg">
            <a:extLst>
              <a:ext uri="{FF2B5EF4-FFF2-40B4-BE49-F238E27FC236}">
                <a16:creationId xmlns:a16="http://schemas.microsoft.com/office/drawing/2014/main" id="{046B4FA3-682F-A44D-AE99-15E9158703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1125539"/>
            <a:ext cx="7214616" cy="457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1E4CCF-0F42-3B4C-91E9-E82EFD8C3899}"/>
              </a:ext>
            </a:extLst>
          </p:cNvPr>
          <p:cNvSpPr>
            <a:spLocks noGrp="1"/>
          </p:cNvSpPr>
          <p:nvPr>
            <p:ph idx="1"/>
          </p:nvPr>
        </p:nvSpPr>
        <p:spPr/>
        <p:txBody>
          <a:bodyPr>
            <a:normAutofit fontScale="85000" lnSpcReduction="20000"/>
          </a:bodyPr>
          <a:lstStyle/>
          <a:p>
            <a:r>
              <a:rPr lang="nl-NL" dirty="0"/>
              <a:t>Het model van </a:t>
            </a:r>
            <a:r>
              <a:rPr lang="nl-NL" dirty="0" err="1"/>
              <a:t>Dahlgren</a:t>
            </a:r>
            <a:r>
              <a:rPr lang="nl-NL" dirty="0"/>
              <a:t> &amp; </a:t>
            </a:r>
            <a:r>
              <a:rPr lang="nl-NL" dirty="0" err="1"/>
              <a:t>Whitehead</a:t>
            </a:r>
            <a:r>
              <a:rPr lang="nl-NL" dirty="0"/>
              <a:t> (1991), geeft de belangrijkste determinanten van gezondheid in lagen aan, in de vorm van een regenboog.</a:t>
            </a:r>
            <a:br>
              <a:rPr lang="nl-NL" dirty="0"/>
            </a:br>
            <a:r>
              <a:rPr lang="nl-NL" dirty="0"/>
              <a:t>In het midden van het model staat het individu. Individuen hebben een leeftijd, zijn man of vrouw en hebben een aantal aangeboren eigenschappen die voor het grootste gedeelte vaststaan. Om hen heen zijn er factoren die beïnvloedbaar zijn door bijvoorbeeld beleid. </a:t>
            </a:r>
          </a:p>
          <a:p>
            <a:r>
              <a:rPr lang="nl-NL" dirty="0"/>
              <a:t>Als eerste zijn dat de leefstijlfactoren zoals voeding, bewegen, veilig vrijen, roken en drinken. De laag daaromheen is de sociale omgeving, onder andere gezin, familie, vrienden, collega’s en buurtgenoten. Daar omheen zit weer een laag die bepaalt in hoeverre personen in staat zijn hun gezondheid te onderhouden dat wil zeggen leef- en werkomstandigheden, voedselvoorziening en toegang tot belangrijke middelen en diensten. Ten slotte hebben economische, culturele en milieu factoren ook invloed. Dit is de maatschappelijke context, ook wel het macro niveau genoemd. </a:t>
            </a:r>
          </a:p>
          <a:p>
            <a:pPr marL="0" indent="0">
              <a:buNone/>
            </a:pPr>
            <a:r>
              <a:rPr lang="nl-NL" sz="1300" dirty="0"/>
              <a:t>Bron: </a:t>
            </a:r>
            <a:r>
              <a:rPr lang="nl-NL" sz="1300" dirty="0">
                <a:hlinkClick r:id="rId2"/>
              </a:rPr>
              <a:t>https://www.kennisbanksportenbewegen.nl/?file=459&amp;m=1422882795&amp;action=file.download</a:t>
            </a:r>
            <a:endParaRPr lang="nl-NL" sz="1300" dirty="0"/>
          </a:p>
          <a:p>
            <a:pPr marL="0" indent="0">
              <a:buNone/>
            </a:pPr>
            <a:endParaRPr lang="nl-NL" dirty="0"/>
          </a:p>
        </p:txBody>
      </p:sp>
    </p:spTree>
    <p:extLst>
      <p:ext uri="{BB962C8B-B14F-4D97-AF65-F5344CB8AC3E}">
        <p14:creationId xmlns:p14="http://schemas.microsoft.com/office/powerpoint/2010/main" val="319776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9D0AC-0215-9D4C-B1FA-3EBBC66E26A8}"/>
              </a:ext>
            </a:extLst>
          </p:cNvPr>
          <p:cNvSpPr>
            <a:spLocks noGrp="1"/>
          </p:cNvSpPr>
          <p:nvPr>
            <p:ph type="title"/>
          </p:nvPr>
        </p:nvSpPr>
        <p:spPr>
          <a:xfrm>
            <a:off x="648928" y="4675886"/>
            <a:ext cx="3685032" cy="1608328"/>
          </a:xfrm>
        </p:spPr>
        <p:txBody>
          <a:bodyPr>
            <a:normAutofit/>
          </a:bodyPr>
          <a:lstStyle/>
          <a:p>
            <a:r>
              <a:rPr lang="nl-NL" sz="3600"/>
              <a:t>Relatie gezonde wijkaanpak</a:t>
            </a:r>
          </a:p>
        </p:txBody>
      </p:sp>
      <p:sp>
        <p:nvSpPr>
          <p:cNvPr id="10"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2AE832E5-59EA-3E44-AB32-AAD372E37861}"/>
              </a:ext>
            </a:extLst>
          </p:cNvPr>
          <p:cNvPicPr>
            <a:picLocks noChangeAspect="1"/>
          </p:cNvPicPr>
          <p:nvPr/>
        </p:nvPicPr>
        <p:blipFill rotWithShape="1">
          <a:blip r:embed="rId2"/>
          <a:srcRect r="544"/>
          <a:stretch/>
        </p:blipFill>
        <p:spPr>
          <a:xfrm>
            <a:off x="2184401" y="749300"/>
            <a:ext cx="7823199" cy="3343043"/>
          </a:xfrm>
          <a:prstGeom prst="rect">
            <a:avLst/>
          </a:prstGeom>
        </p:spPr>
      </p:pic>
      <p:sp>
        <p:nvSpPr>
          <p:cNvPr id="3" name="Tijdelijke aanduiding voor inhoud 2">
            <a:extLst>
              <a:ext uri="{FF2B5EF4-FFF2-40B4-BE49-F238E27FC236}">
                <a16:creationId xmlns:a16="http://schemas.microsoft.com/office/drawing/2014/main" id="{5F88FAC1-6530-0046-997B-EB2FFED307EB}"/>
              </a:ext>
            </a:extLst>
          </p:cNvPr>
          <p:cNvSpPr>
            <a:spLocks noGrp="1"/>
          </p:cNvSpPr>
          <p:nvPr>
            <p:ph idx="1"/>
          </p:nvPr>
        </p:nvSpPr>
        <p:spPr>
          <a:xfrm>
            <a:off x="4864100" y="4675886"/>
            <a:ext cx="6675627" cy="1605083"/>
          </a:xfrm>
        </p:spPr>
        <p:txBody>
          <a:bodyPr anchor="ctr">
            <a:normAutofit/>
          </a:bodyPr>
          <a:lstStyle/>
          <a:p>
            <a:r>
              <a:rPr lang="nl-NL" sz="2000">
                <a:hlinkClick r:id="rId3"/>
              </a:rPr>
              <a:t>https://www.loketgezondleven.nl/integraal-werken/gezonde-wijkaanpak/infographic-gezonde-wijkaanpak</a:t>
            </a:r>
            <a:endParaRPr lang="nl-NL" sz="2000"/>
          </a:p>
          <a:p>
            <a:endParaRPr lang="nl-NL" sz="2000"/>
          </a:p>
        </p:txBody>
      </p:sp>
    </p:spTree>
    <p:extLst>
      <p:ext uri="{BB962C8B-B14F-4D97-AF65-F5344CB8AC3E}">
        <p14:creationId xmlns:p14="http://schemas.microsoft.com/office/powerpoint/2010/main" val="335431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0E696F-053B-4342-B0EA-9265E761B79B}"/>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Voordelen van bewegen</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818684D8-03A3-1648-B127-6CED789890F8}"/>
              </a:ext>
            </a:extLst>
          </p:cNvPr>
          <p:cNvPicPr>
            <a:picLocks noChangeAspect="1"/>
          </p:cNvPicPr>
          <p:nvPr/>
        </p:nvPicPr>
        <p:blipFill>
          <a:blip r:embed="rId2"/>
          <a:stretch>
            <a:fillRect/>
          </a:stretch>
        </p:blipFill>
        <p:spPr>
          <a:xfrm>
            <a:off x="1305562" y="2426818"/>
            <a:ext cx="3507926"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497C299E-B8B7-9A42-9F60-05BA1E0D7331}"/>
              </a:ext>
            </a:extLst>
          </p:cNvPr>
          <p:cNvPicPr>
            <a:picLocks noGrp="1" noChangeAspect="1"/>
          </p:cNvPicPr>
          <p:nvPr>
            <p:ph idx="1"/>
          </p:nvPr>
        </p:nvPicPr>
        <p:blipFill>
          <a:blip r:embed="rId3"/>
          <a:stretch>
            <a:fillRect/>
          </a:stretch>
        </p:blipFill>
        <p:spPr>
          <a:xfrm>
            <a:off x="7404077" y="2426818"/>
            <a:ext cx="3537908" cy="3997637"/>
          </a:xfrm>
          <a:prstGeom prst="rect">
            <a:avLst/>
          </a:prstGeom>
        </p:spPr>
      </p:pic>
    </p:spTree>
    <p:extLst>
      <p:ext uri="{BB962C8B-B14F-4D97-AF65-F5344CB8AC3E}">
        <p14:creationId xmlns:p14="http://schemas.microsoft.com/office/powerpoint/2010/main" val="34953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D6EDD-9638-6D4F-A804-0E761F23C3FA}"/>
              </a:ext>
            </a:extLst>
          </p:cNvPr>
          <p:cNvSpPr>
            <a:spLocks noGrp="1"/>
          </p:cNvSpPr>
          <p:nvPr>
            <p:ph type="title"/>
          </p:nvPr>
        </p:nvSpPr>
        <p:spPr>
          <a:xfrm>
            <a:off x="821516" y="640263"/>
            <a:ext cx="6204984" cy="1344975"/>
          </a:xfrm>
        </p:spPr>
        <p:txBody>
          <a:bodyPr>
            <a:normAutofit/>
          </a:bodyPr>
          <a:lstStyle/>
          <a:p>
            <a:r>
              <a:rPr lang="nl-NL" sz="4000" dirty="0"/>
              <a:t>Verschillende interventies en hulpmiddelen</a:t>
            </a:r>
          </a:p>
        </p:txBody>
      </p:sp>
      <p:sp>
        <p:nvSpPr>
          <p:cNvPr id="3" name="Tijdelijke aanduiding voor inhoud 2">
            <a:extLst>
              <a:ext uri="{FF2B5EF4-FFF2-40B4-BE49-F238E27FC236}">
                <a16:creationId xmlns:a16="http://schemas.microsoft.com/office/drawing/2014/main" id="{C47F5EFD-19F0-E541-BE09-0DA484F0ECF0}"/>
              </a:ext>
            </a:extLst>
          </p:cNvPr>
          <p:cNvSpPr>
            <a:spLocks noGrp="1"/>
          </p:cNvSpPr>
          <p:nvPr>
            <p:ph idx="1"/>
          </p:nvPr>
        </p:nvSpPr>
        <p:spPr>
          <a:xfrm>
            <a:off x="821515" y="2121762"/>
            <a:ext cx="6204984" cy="3626917"/>
          </a:xfrm>
        </p:spPr>
        <p:txBody>
          <a:bodyPr>
            <a:normAutofit/>
          </a:bodyPr>
          <a:lstStyle/>
          <a:p>
            <a:pPr marL="0" indent="0">
              <a:buNone/>
            </a:pPr>
            <a:r>
              <a:rPr lang="nl-NL" sz="2400" dirty="0"/>
              <a:t>Welke erkende interventies en hulpmiddelen kun je vinden?</a:t>
            </a:r>
          </a:p>
          <a:p>
            <a:pPr marL="0" indent="0">
              <a:buNone/>
            </a:pPr>
            <a:r>
              <a:rPr lang="nl-NL" sz="2400" dirty="0"/>
              <a:t>Wat vind je ervan?</a:t>
            </a:r>
          </a:p>
          <a:p>
            <a:endParaRPr lang="nl-NL" sz="2400" dirty="0"/>
          </a:p>
          <a:p>
            <a:endParaRPr lang="nl-NL" sz="2400" dirty="0"/>
          </a:p>
        </p:txBody>
      </p:sp>
      <p:pic>
        <p:nvPicPr>
          <p:cNvPr id="5" name="Afbeelding 4" descr="Afbeelding met tekst&#10;&#10;Automatisch gegenereerde beschrijving">
            <a:extLst>
              <a:ext uri="{FF2B5EF4-FFF2-40B4-BE49-F238E27FC236}">
                <a16:creationId xmlns:a16="http://schemas.microsoft.com/office/drawing/2014/main" id="{4FDC1B78-4810-644D-8907-E4D4E5BAB5DA}"/>
              </a:ext>
            </a:extLst>
          </p:cNvPr>
          <p:cNvPicPr>
            <a:picLocks noChangeAspect="1"/>
          </p:cNvPicPr>
          <p:nvPr/>
        </p:nvPicPr>
        <p:blipFill>
          <a:blip r:embed="rId3"/>
          <a:stretch>
            <a:fillRect/>
          </a:stretch>
        </p:blipFill>
        <p:spPr>
          <a:xfrm>
            <a:off x="7829551" y="525208"/>
            <a:ext cx="4042409" cy="1849402"/>
          </a:xfrm>
          <a:prstGeom prst="rect">
            <a:avLst/>
          </a:prstGeom>
        </p:spPr>
      </p:pic>
      <p:pic>
        <p:nvPicPr>
          <p:cNvPr id="7" name="Afbeelding 6">
            <a:extLst>
              <a:ext uri="{FF2B5EF4-FFF2-40B4-BE49-F238E27FC236}">
                <a16:creationId xmlns:a16="http://schemas.microsoft.com/office/drawing/2014/main" id="{1BF71C96-0F9C-794D-9988-31D5E75458FA}"/>
              </a:ext>
            </a:extLst>
          </p:cNvPr>
          <p:cNvPicPr>
            <a:picLocks noChangeAspect="1"/>
          </p:cNvPicPr>
          <p:nvPr/>
        </p:nvPicPr>
        <p:blipFill>
          <a:blip r:embed="rId4"/>
          <a:stretch>
            <a:fillRect/>
          </a:stretch>
        </p:blipFill>
        <p:spPr>
          <a:xfrm>
            <a:off x="7851350" y="2828925"/>
            <a:ext cx="3998812" cy="3388994"/>
          </a:xfrm>
          <a:prstGeom prst="rect">
            <a:avLst/>
          </a:prstGeom>
        </p:spPr>
      </p:pic>
    </p:spTree>
    <p:extLst>
      <p:ext uri="{BB962C8B-B14F-4D97-AF65-F5344CB8AC3E}">
        <p14:creationId xmlns:p14="http://schemas.microsoft.com/office/powerpoint/2010/main" val="5930537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1030</Words>
  <Application>Microsoft Macintosh PowerPoint</Application>
  <PresentationFormat>Breedbeeld</PresentationFormat>
  <Paragraphs>90</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 Integraal gezondheidsbeleid</vt:lpstr>
      <vt:lpstr>Herfstvakantie BOOST!</vt:lpstr>
      <vt:lpstr>Landelijk nota gezondheidszorg nader bekeken en hoe zien we de verbindingen naar eerdere lesstof?</vt:lpstr>
      <vt:lpstr>Van landelijk, naar lokaal, eigen leefstijl </vt:lpstr>
      <vt:lpstr>Dahlgren and whitehead model</vt:lpstr>
      <vt:lpstr>PowerPoint-presentatie</vt:lpstr>
      <vt:lpstr>Relatie gezonde wijkaanpak</vt:lpstr>
      <vt:lpstr>Voordelen van bewegen</vt:lpstr>
      <vt:lpstr>Verschillende interventies en hulpmiddelen</vt:lpstr>
      <vt:lpstr>Blue zones en bewegen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Eenzaamheid Integraal gezondheidsbeleid</dc:title>
  <dc:creator>Mariska de Rouw</dc:creator>
  <cp:lastModifiedBy>Mariska de Rouw</cp:lastModifiedBy>
  <cp:revision>5</cp:revision>
  <dcterms:created xsi:type="dcterms:W3CDTF">2020-10-09T07:17:31Z</dcterms:created>
  <dcterms:modified xsi:type="dcterms:W3CDTF">2021-10-21T12:36:09Z</dcterms:modified>
</cp:coreProperties>
</file>